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varScale="1">
        <p:scale>
          <a:sx n="159" d="100"/>
          <a:sy n="159" d="100"/>
        </p:scale>
        <p:origin x="1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06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7A9A"/>
        </a:solidFill>
        <a:effectLst/>
      </p:bgPr>
    </p:bg>
    <p:spTree>
      <p:nvGrpSpPr>
        <p:cNvPr id="1" name=""/>
        <p:cNvGrpSpPr/>
        <p:nvPr/>
      </p:nvGrpSpPr>
      <p:grpSpPr>
        <a:xfrm>
          <a:off x="0" y="0"/>
          <a:ext cx="0" cy="0"/>
          <a:chOff x="0" y="0"/>
          <a:chExt cx="0" cy="0"/>
        </a:xfrm>
      </p:grpSpPr>
      <p:sp>
        <p:nvSpPr>
          <p:cNvPr id="2" name="Text 0"/>
          <p:cNvSpPr/>
          <p:nvPr/>
        </p:nvSpPr>
        <p:spPr>
          <a:xfrm>
            <a:off x="548640" y="1005840"/>
            <a:ext cx="8046720" cy="594360"/>
          </a:xfrm>
          <a:prstGeom prst="rect">
            <a:avLst/>
          </a:prstGeom>
          <a:noFill/>
          <a:ln/>
        </p:spPr>
        <p:txBody>
          <a:bodyPr wrap="square" rtlCol="0" anchor="ctr"/>
          <a:lstStyle/>
          <a:p>
            <a:pPr marL="0" indent="0" algn="ctr">
              <a:buNone/>
            </a:pPr>
            <a:r>
              <a:rPr lang="en-US" sz="4400" b="1" dirty="0">
                <a:solidFill>
                  <a:srgbClr val="F5A623"/>
                </a:solidFill>
                <a:latin typeface="Cambria" pitchFamily="34" charset="0"/>
                <a:ea typeface="Cambria" pitchFamily="34" charset="-122"/>
                <a:cs typeface="Cambria" pitchFamily="34" charset="-120"/>
              </a:rPr>
              <a:t>COMMUNICATIONS</a:t>
            </a:r>
            <a:endParaRPr lang="en-US" sz="4400" dirty="0"/>
          </a:p>
        </p:txBody>
      </p:sp>
      <p:sp>
        <p:nvSpPr>
          <p:cNvPr id="3" name="Text 1"/>
          <p:cNvSpPr/>
          <p:nvPr/>
        </p:nvSpPr>
        <p:spPr>
          <a:xfrm>
            <a:off x="548640" y="1600200"/>
            <a:ext cx="8046720" cy="59436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M&amp;A DAY 1 READINESS</a:t>
            </a:r>
            <a:endParaRPr lang="en-US" sz="3800" dirty="0"/>
          </a:p>
        </p:txBody>
      </p:sp>
      <p:sp>
        <p:nvSpPr>
          <p:cNvPr id="4" name="Shape 2"/>
          <p:cNvSpPr/>
          <p:nvPr/>
        </p:nvSpPr>
        <p:spPr>
          <a:xfrm>
            <a:off x="548640" y="2304288"/>
            <a:ext cx="8046720" cy="50292"/>
          </a:xfrm>
          <a:prstGeom prst="rect">
            <a:avLst/>
          </a:prstGeom>
          <a:solidFill>
            <a:srgbClr val="F5A623"/>
          </a:solidFill>
          <a:ln w="12700">
            <a:solidFill>
              <a:srgbClr val="F5A623"/>
            </a:solidFill>
            <a:prstDash val="solid"/>
          </a:ln>
        </p:spPr>
      </p:sp>
      <p:sp>
        <p:nvSpPr>
          <p:cNvPr id="5" name="Text 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C8EEFF"/>
                </a:solidFill>
                <a:latin typeface="Calibri" pitchFamily="34" charset="0"/>
                <a:ea typeface="Calibri" pitchFamily="34" charset="-122"/>
                <a:cs typeface="Calibri" pitchFamily="34" charset="-120"/>
              </a:rPr>
              <a:t>© 100-Day Advisors  ·  MandAPlaybook.com</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WHAT THIS DECK COVERS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Communications Day 1 Integration — Readiness &amp; Execution</a:t>
            </a:r>
            <a:endParaRPr lang="en-US" sz="2600" dirty="0"/>
          </a:p>
        </p:txBody>
      </p:sp>
      <p:sp>
        <p:nvSpPr>
          <p:cNvPr id="6" name="Text 4"/>
          <p:cNvSpPr/>
          <p:nvPr/>
        </p:nvSpPr>
        <p:spPr>
          <a:xfrm>
            <a:off x="274320" y="146304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01</a:t>
            </a:r>
            <a:endParaRPr lang="en-US" sz="2200" dirty="0"/>
          </a:p>
        </p:txBody>
      </p:sp>
      <p:sp>
        <p:nvSpPr>
          <p:cNvPr id="7" name="Text 5"/>
          <p:cNvSpPr/>
          <p:nvPr/>
        </p:nvSpPr>
        <p:spPr>
          <a:xfrm>
            <a:off x="658368" y="146304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Integration Timeline</a:t>
            </a:r>
            <a:endParaRPr lang="en-US" sz="1250" dirty="0"/>
          </a:p>
        </p:txBody>
      </p:sp>
      <p:sp>
        <p:nvSpPr>
          <p:cNvPr id="8" name="Text 6"/>
          <p:cNvSpPr/>
          <p:nvPr/>
        </p:nvSpPr>
        <p:spPr>
          <a:xfrm>
            <a:off x="658368" y="170992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Pre-Close milestones, Day 1 Readiness gate, and Week 1 priorities mapped to the March 2 close.</a:t>
            </a:r>
            <a:endParaRPr lang="en-US" sz="1100" dirty="0"/>
          </a:p>
        </p:txBody>
      </p:sp>
      <p:sp>
        <p:nvSpPr>
          <p:cNvPr id="9" name="Shape 7"/>
          <p:cNvSpPr/>
          <p:nvPr/>
        </p:nvSpPr>
        <p:spPr>
          <a:xfrm>
            <a:off x="658368" y="1700784"/>
            <a:ext cx="3803904" cy="0"/>
          </a:xfrm>
          <a:prstGeom prst="line">
            <a:avLst/>
          </a:prstGeom>
          <a:noFill/>
          <a:ln w="9525">
            <a:solidFill>
              <a:srgbClr val="B8DDF0"/>
            </a:solidFill>
            <a:prstDash val="solid"/>
          </a:ln>
        </p:spPr>
      </p:sp>
      <p:sp>
        <p:nvSpPr>
          <p:cNvPr id="10" name="Text 8"/>
          <p:cNvSpPr/>
          <p:nvPr/>
        </p:nvSpPr>
        <p:spPr>
          <a:xfrm>
            <a:off x="274320" y="219456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02</a:t>
            </a:r>
            <a:endParaRPr lang="en-US" sz="2200" dirty="0"/>
          </a:p>
        </p:txBody>
      </p:sp>
      <p:sp>
        <p:nvSpPr>
          <p:cNvPr id="11" name="Text 9"/>
          <p:cNvSpPr/>
          <p:nvPr/>
        </p:nvSpPr>
        <p:spPr>
          <a:xfrm>
            <a:off x="658368" y="219456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Day 1 Readiness Checklist</a:t>
            </a:r>
            <a:endParaRPr lang="en-US" sz="1250" dirty="0"/>
          </a:p>
        </p:txBody>
      </p:sp>
      <p:sp>
        <p:nvSpPr>
          <p:cNvPr id="12" name="Text 10"/>
          <p:cNvSpPr/>
          <p:nvPr/>
        </p:nvSpPr>
        <p:spPr>
          <a:xfrm>
            <a:off x="658368" y="244144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29 critical pre-close tasks confirmed complete — narrative, messaging, assets, dry runs, and readiness gate.</a:t>
            </a:r>
            <a:endParaRPr lang="en-US" sz="1100" dirty="0"/>
          </a:p>
        </p:txBody>
      </p:sp>
      <p:sp>
        <p:nvSpPr>
          <p:cNvPr id="13" name="Shape 11"/>
          <p:cNvSpPr/>
          <p:nvPr/>
        </p:nvSpPr>
        <p:spPr>
          <a:xfrm>
            <a:off x="658368" y="2432304"/>
            <a:ext cx="3803904" cy="0"/>
          </a:xfrm>
          <a:prstGeom prst="line">
            <a:avLst/>
          </a:prstGeom>
          <a:noFill/>
          <a:ln w="9525">
            <a:solidFill>
              <a:srgbClr val="B8DDF0"/>
            </a:solidFill>
            <a:prstDash val="solid"/>
          </a:ln>
        </p:spPr>
      </p:sp>
      <p:sp>
        <p:nvSpPr>
          <p:cNvPr id="14" name="Text 12"/>
          <p:cNvSpPr/>
          <p:nvPr/>
        </p:nvSpPr>
        <p:spPr>
          <a:xfrm>
            <a:off x="274320" y="292608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03</a:t>
            </a:r>
            <a:endParaRPr lang="en-US" sz="2200" dirty="0"/>
          </a:p>
        </p:txBody>
      </p:sp>
      <p:sp>
        <p:nvSpPr>
          <p:cNvPr id="15" name="Text 13"/>
          <p:cNvSpPr/>
          <p:nvPr/>
        </p:nvSpPr>
        <p:spPr>
          <a:xfrm>
            <a:off x="658368" y="292608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Day 1 / Week 1 Actions</a:t>
            </a:r>
            <a:endParaRPr lang="en-US" sz="1250" dirty="0"/>
          </a:p>
        </p:txBody>
      </p:sp>
      <p:sp>
        <p:nvSpPr>
          <p:cNvPr id="16" name="Text 14"/>
          <p:cNvSpPr/>
          <p:nvPr/>
        </p:nvSpPr>
        <p:spPr>
          <a:xfrm>
            <a:off x="658368" y="317296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Trigger Day 1 sequence, monitor reception, support exec comms, and assess Week 1 effectiveness.</a:t>
            </a:r>
            <a:endParaRPr lang="en-US" sz="1100" dirty="0"/>
          </a:p>
        </p:txBody>
      </p:sp>
      <p:sp>
        <p:nvSpPr>
          <p:cNvPr id="17" name="Shape 15"/>
          <p:cNvSpPr/>
          <p:nvPr/>
        </p:nvSpPr>
        <p:spPr>
          <a:xfrm>
            <a:off x="658368" y="3163824"/>
            <a:ext cx="3803904" cy="0"/>
          </a:xfrm>
          <a:prstGeom prst="line">
            <a:avLst/>
          </a:prstGeom>
          <a:noFill/>
          <a:ln w="9525">
            <a:solidFill>
              <a:srgbClr val="B8DDF0"/>
            </a:solidFill>
            <a:prstDash val="solid"/>
          </a:ln>
        </p:spPr>
      </p:sp>
      <p:sp>
        <p:nvSpPr>
          <p:cNvPr id="18" name="Text 16"/>
          <p:cNvSpPr/>
          <p:nvPr/>
        </p:nvSpPr>
        <p:spPr>
          <a:xfrm>
            <a:off x="4709160" y="146304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04</a:t>
            </a:r>
            <a:endParaRPr lang="en-US" sz="2200" dirty="0"/>
          </a:p>
        </p:txBody>
      </p:sp>
      <p:sp>
        <p:nvSpPr>
          <p:cNvPr id="19" name="Text 17"/>
          <p:cNvSpPr/>
          <p:nvPr/>
        </p:nvSpPr>
        <p:spPr>
          <a:xfrm>
            <a:off x="5093208" y="146304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Message Architecture</a:t>
            </a:r>
            <a:endParaRPr lang="en-US" sz="1250" dirty="0"/>
          </a:p>
        </p:txBody>
      </p:sp>
      <p:sp>
        <p:nvSpPr>
          <p:cNvPr id="20" name="Text 18"/>
          <p:cNvSpPr/>
          <p:nvPr/>
        </p:nvSpPr>
        <p:spPr>
          <a:xfrm>
            <a:off x="5093208" y="170992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Master narrative, audience-specific frameworks, employee and customer guides, and executive talking points.</a:t>
            </a:r>
            <a:endParaRPr lang="en-US" sz="1100" dirty="0"/>
          </a:p>
        </p:txBody>
      </p:sp>
      <p:sp>
        <p:nvSpPr>
          <p:cNvPr id="21" name="Shape 19"/>
          <p:cNvSpPr/>
          <p:nvPr/>
        </p:nvSpPr>
        <p:spPr>
          <a:xfrm>
            <a:off x="5093208" y="1700784"/>
            <a:ext cx="3803904" cy="0"/>
          </a:xfrm>
          <a:prstGeom prst="line">
            <a:avLst/>
          </a:prstGeom>
          <a:noFill/>
          <a:ln w="9525">
            <a:solidFill>
              <a:srgbClr val="B8DDF0"/>
            </a:solidFill>
            <a:prstDash val="solid"/>
          </a:ln>
        </p:spPr>
      </p:sp>
      <p:sp>
        <p:nvSpPr>
          <p:cNvPr id="22" name="Text 20"/>
          <p:cNvSpPr/>
          <p:nvPr/>
        </p:nvSpPr>
        <p:spPr>
          <a:xfrm>
            <a:off x="4709160" y="219456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05</a:t>
            </a:r>
            <a:endParaRPr lang="en-US" sz="2200" dirty="0"/>
          </a:p>
        </p:txBody>
      </p:sp>
      <p:sp>
        <p:nvSpPr>
          <p:cNvPr id="23" name="Text 21"/>
          <p:cNvSpPr/>
          <p:nvPr/>
        </p:nvSpPr>
        <p:spPr>
          <a:xfrm>
            <a:off x="5093208" y="219456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Media, Digital &amp; Brand</a:t>
            </a:r>
            <a:endParaRPr lang="en-US" sz="1250" dirty="0"/>
          </a:p>
        </p:txBody>
      </p:sp>
      <p:sp>
        <p:nvSpPr>
          <p:cNvPr id="24" name="Text 22"/>
          <p:cNvSpPr/>
          <p:nvPr/>
        </p:nvSpPr>
        <p:spPr>
          <a:xfrm>
            <a:off x="5093208" y="244144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Press release, CEO media briefing, website and social readiness, brand transition plan, and wire service.</a:t>
            </a:r>
            <a:endParaRPr lang="en-US" sz="1100" dirty="0"/>
          </a:p>
        </p:txBody>
      </p:sp>
      <p:sp>
        <p:nvSpPr>
          <p:cNvPr id="25" name="Shape 23"/>
          <p:cNvSpPr/>
          <p:nvPr/>
        </p:nvSpPr>
        <p:spPr>
          <a:xfrm>
            <a:off x="5093208" y="2432304"/>
            <a:ext cx="3803904" cy="0"/>
          </a:xfrm>
          <a:prstGeom prst="line">
            <a:avLst/>
          </a:prstGeom>
          <a:noFill/>
          <a:ln w="9525">
            <a:solidFill>
              <a:srgbClr val="B8DDF0"/>
            </a:solidFill>
            <a:prstDash val="solid"/>
          </a:ln>
        </p:spPr>
      </p:sp>
      <p:sp>
        <p:nvSpPr>
          <p:cNvPr id="26" name="Text 24"/>
          <p:cNvSpPr/>
          <p:nvPr/>
        </p:nvSpPr>
        <p:spPr>
          <a:xfrm>
            <a:off x="4709160" y="2926080"/>
            <a:ext cx="365760" cy="658368"/>
          </a:xfrm>
          <a:prstGeom prst="rect">
            <a:avLst/>
          </a:prstGeom>
          <a:noFill/>
          <a:ln/>
        </p:spPr>
        <p:txBody>
          <a:bodyPr wrap="square" rtlCol="0" anchor="ctr"/>
          <a:lstStyle/>
          <a:p>
            <a:pPr marL="0" indent="0" algn="ctr">
              <a:buNone/>
            </a:pPr>
            <a:r>
              <a:rPr lang="en-US" sz="2200" b="1" dirty="0">
                <a:solidFill>
                  <a:srgbClr val="F5A623"/>
                </a:solidFill>
                <a:latin typeface="Cambria" pitchFamily="34" charset="0"/>
                <a:ea typeface="Cambria" pitchFamily="34" charset="-122"/>
                <a:cs typeface="Cambria" pitchFamily="34" charset="-120"/>
              </a:rPr>
              <a:t>06</a:t>
            </a:r>
            <a:endParaRPr lang="en-US" sz="2200" dirty="0"/>
          </a:p>
        </p:txBody>
      </p:sp>
      <p:sp>
        <p:nvSpPr>
          <p:cNvPr id="27" name="Text 25"/>
          <p:cNvSpPr/>
          <p:nvPr/>
        </p:nvSpPr>
        <p:spPr>
          <a:xfrm>
            <a:off x="5093208" y="2926080"/>
            <a:ext cx="3803904" cy="237744"/>
          </a:xfrm>
          <a:prstGeom prst="rect">
            <a:avLst/>
          </a:prstGeom>
          <a:noFill/>
          <a:ln/>
        </p:spPr>
        <p:txBody>
          <a:bodyPr wrap="square" rtlCol="0" anchor="b"/>
          <a:lstStyle/>
          <a:p>
            <a:pPr marL="0" indent="0">
              <a:buNone/>
            </a:pPr>
            <a:r>
              <a:rPr lang="en-US" sz="1250" b="1" dirty="0">
                <a:solidFill>
                  <a:srgbClr val="0F4A5C"/>
                </a:solidFill>
                <a:latin typeface="Calibri" pitchFamily="34" charset="0"/>
                <a:ea typeface="Calibri" pitchFamily="34" charset="-122"/>
                <a:cs typeface="Calibri" pitchFamily="34" charset="-120"/>
              </a:rPr>
              <a:t>Key Risks &amp; Mitigations</a:t>
            </a:r>
            <a:endParaRPr lang="en-US" sz="1250" dirty="0"/>
          </a:p>
        </p:txBody>
      </p:sp>
      <p:sp>
        <p:nvSpPr>
          <p:cNvPr id="28" name="Text 26"/>
          <p:cNvSpPr/>
          <p:nvPr/>
        </p:nvSpPr>
        <p:spPr>
          <a:xfrm>
            <a:off x="5093208" y="3172968"/>
            <a:ext cx="3803904" cy="411480"/>
          </a:xfrm>
          <a:prstGeom prst="rect">
            <a:avLst/>
          </a:prstGeom>
          <a:noFill/>
          <a:ln/>
        </p:spPr>
        <p:txBody>
          <a:bodyPr wrap="square" rtlCol="0" anchor="t"/>
          <a:lstStyle/>
          <a:p>
            <a:pPr marL="0" indent="0">
              <a:buNone/>
            </a:pPr>
            <a:r>
              <a:rPr lang="en-US" sz="1100" dirty="0">
                <a:solidFill>
                  <a:srgbClr val="0A2A35"/>
                </a:solidFill>
                <a:latin typeface="Calibri" pitchFamily="34" charset="0"/>
                <a:ea typeface="Calibri" pitchFamily="34" charset="-122"/>
                <a:cs typeface="Calibri" pitchFamily="34" charset="-120"/>
              </a:rPr>
              <a:t>Day 1 sequence execution, reception monitoring, exec message discipline, and active trademark conflict.</a:t>
            </a:r>
            <a:endParaRPr lang="en-US" sz="1100" dirty="0"/>
          </a:p>
        </p:txBody>
      </p:sp>
      <p:sp>
        <p:nvSpPr>
          <p:cNvPr id="29" name="Shape 27"/>
          <p:cNvSpPr/>
          <p:nvPr/>
        </p:nvSpPr>
        <p:spPr>
          <a:xfrm>
            <a:off x="5093208" y="3163824"/>
            <a:ext cx="3803904" cy="0"/>
          </a:xfrm>
          <a:prstGeom prst="line">
            <a:avLst/>
          </a:prstGeom>
          <a:noFill/>
          <a:ln w="9525">
            <a:solidFill>
              <a:srgbClr val="B8DDF0"/>
            </a:solidFill>
            <a:prstDash val="solid"/>
          </a:ln>
        </p:spPr>
      </p:sp>
      <p:sp>
        <p:nvSpPr>
          <p:cNvPr id="30" name="Text 2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1" name="Text 2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DAY 1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Readiness — Critical Pre-Close Tasks, All Complete</a:t>
            </a:r>
            <a:endParaRPr lang="en-US" sz="2600" dirty="0"/>
          </a:p>
        </p:txBody>
      </p:sp>
      <p:sp>
        <p:nvSpPr>
          <p:cNvPr id="6" name="Shape 4"/>
          <p:cNvSpPr/>
          <p:nvPr/>
        </p:nvSpPr>
        <p:spPr>
          <a:xfrm>
            <a:off x="228600" y="1362456"/>
            <a:ext cx="4407408" cy="196596"/>
          </a:xfrm>
          <a:prstGeom prst="rect">
            <a:avLst/>
          </a:prstGeom>
          <a:solidFill>
            <a:srgbClr val="FFFFFF"/>
          </a:solidFill>
          <a:ln w="6350">
            <a:solidFill>
              <a:srgbClr val="E0E0E0"/>
            </a:solidFill>
            <a:prstDash val="solid"/>
          </a:ln>
        </p:spPr>
      </p:sp>
      <p:sp>
        <p:nvSpPr>
          <p:cNvPr id="7" name="Text 5"/>
          <p:cNvSpPr/>
          <p:nvPr/>
        </p:nvSpPr>
        <p:spPr>
          <a:xfrm>
            <a:off x="246888" y="136245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8" name="Text 6"/>
          <p:cNvSpPr/>
          <p:nvPr/>
        </p:nvSpPr>
        <p:spPr>
          <a:xfrm>
            <a:off x="429768" y="1362456"/>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master integration narrative and core messages</a:t>
            </a:r>
            <a:endParaRPr lang="en-US" sz="750" dirty="0"/>
          </a:p>
        </p:txBody>
      </p:sp>
      <p:sp>
        <p:nvSpPr>
          <p:cNvPr id="9" name="Text 7"/>
          <p:cNvSpPr/>
          <p:nvPr/>
        </p:nvSpPr>
        <p:spPr>
          <a:xfrm>
            <a:off x="3840480" y="136245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0" name="Shape 8"/>
          <p:cNvSpPr/>
          <p:nvPr/>
        </p:nvSpPr>
        <p:spPr>
          <a:xfrm>
            <a:off x="228600" y="1559052"/>
            <a:ext cx="4407408" cy="196596"/>
          </a:xfrm>
          <a:prstGeom prst="rect">
            <a:avLst/>
          </a:prstGeom>
          <a:solidFill>
            <a:srgbClr val="FFFFFF"/>
          </a:solidFill>
          <a:ln w="6350">
            <a:solidFill>
              <a:srgbClr val="E0E0E0"/>
            </a:solidFill>
            <a:prstDash val="solid"/>
          </a:ln>
        </p:spPr>
      </p:sp>
      <p:sp>
        <p:nvSpPr>
          <p:cNvPr id="11" name="Text 9"/>
          <p:cNvSpPr/>
          <p:nvPr/>
        </p:nvSpPr>
        <p:spPr>
          <a:xfrm>
            <a:off x="246888" y="155905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2" name="Text 10"/>
          <p:cNvSpPr/>
          <p:nvPr/>
        </p:nvSpPr>
        <p:spPr>
          <a:xfrm>
            <a:off x="429768" y="1559052"/>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Build audience-specific messaging frameworks — employees, customers, media</a:t>
            </a:r>
            <a:endParaRPr lang="en-US" sz="750" dirty="0"/>
          </a:p>
        </p:txBody>
      </p:sp>
      <p:sp>
        <p:nvSpPr>
          <p:cNvPr id="13" name="Text 11"/>
          <p:cNvSpPr/>
          <p:nvPr/>
        </p:nvSpPr>
        <p:spPr>
          <a:xfrm>
            <a:off x="3840480" y="155905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4" name="Shape 12"/>
          <p:cNvSpPr/>
          <p:nvPr/>
        </p:nvSpPr>
        <p:spPr>
          <a:xfrm>
            <a:off x="228600" y="1755648"/>
            <a:ext cx="4407408" cy="196596"/>
          </a:xfrm>
          <a:prstGeom prst="rect">
            <a:avLst/>
          </a:prstGeom>
          <a:solidFill>
            <a:srgbClr val="FFFFFF"/>
          </a:solidFill>
          <a:ln w="6350">
            <a:solidFill>
              <a:srgbClr val="E0E0E0"/>
            </a:solidFill>
            <a:prstDash val="solid"/>
          </a:ln>
        </p:spPr>
      </p:sp>
      <p:sp>
        <p:nvSpPr>
          <p:cNvPr id="15" name="Text 13"/>
          <p:cNvSpPr/>
          <p:nvPr/>
        </p:nvSpPr>
        <p:spPr>
          <a:xfrm>
            <a:off x="246888" y="175564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6" name="Text 14"/>
          <p:cNvSpPr/>
          <p:nvPr/>
        </p:nvSpPr>
        <p:spPr>
          <a:xfrm>
            <a:off x="429768" y="1755648"/>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Coordinate investor Day 1 communication with IR and Finance</a:t>
            </a:r>
            <a:endParaRPr lang="en-US" sz="750" dirty="0"/>
          </a:p>
        </p:txBody>
      </p:sp>
      <p:sp>
        <p:nvSpPr>
          <p:cNvPr id="17" name="Text 15"/>
          <p:cNvSpPr/>
          <p:nvPr/>
        </p:nvSpPr>
        <p:spPr>
          <a:xfrm>
            <a:off x="3840480" y="175564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8" name="Shape 16"/>
          <p:cNvSpPr/>
          <p:nvPr/>
        </p:nvSpPr>
        <p:spPr>
          <a:xfrm>
            <a:off x="228600" y="1952244"/>
            <a:ext cx="4407408" cy="196596"/>
          </a:xfrm>
          <a:prstGeom prst="rect">
            <a:avLst/>
          </a:prstGeom>
          <a:solidFill>
            <a:srgbClr val="FFFFFF"/>
          </a:solidFill>
          <a:ln w="6350">
            <a:solidFill>
              <a:srgbClr val="E0E0E0"/>
            </a:solidFill>
            <a:prstDash val="solid"/>
          </a:ln>
        </p:spPr>
      </p:sp>
      <p:sp>
        <p:nvSpPr>
          <p:cNvPr id="19" name="Text 17"/>
          <p:cNvSpPr/>
          <p:nvPr/>
        </p:nvSpPr>
        <p:spPr>
          <a:xfrm>
            <a:off x="246888" y="195224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20" name="Text 18"/>
          <p:cNvSpPr/>
          <p:nvPr/>
        </p:nvSpPr>
        <p:spPr>
          <a:xfrm>
            <a:off x="429768" y="1952244"/>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Build media monitoring protocol — tracking, sentiment, and key narratives</a:t>
            </a:r>
            <a:endParaRPr lang="en-US" sz="750" dirty="0"/>
          </a:p>
        </p:txBody>
      </p:sp>
      <p:sp>
        <p:nvSpPr>
          <p:cNvPr id="21" name="Text 19"/>
          <p:cNvSpPr/>
          <p:nvPr/>
        </p:nvSpPr>
        <p:spPr>
          <a:xfrm>
            <a:off x="3840480" y="195224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22" name="Shape 20"/>
          <p:cNvSpPr/>
          <p:nvPr/>
        </p:nvSpPr>
        <p:spPr>
          <a:xfrm>
            <a:off x="228600" y="2148840"/>
            <a:ext cx="4407408" cy="196596"/>
          </a:xfrm>
          <a:prstGeom prst="rect">
            <a:avLst/>
          </a:prstGeom>
          <a:solidFill>
            <a:srgbClr val="FFFFFF"/>
          </a:solidFill>
          <a:ln w="6350">
            <a:solidFill>
              <a:srgbClr val="E0E0E0"/>
            </a:solidFill>
            <a:prstDash val="solid"/>
          </a:ln>
        </p:spPr>
      </p:sp>
      <p:sp>
        <p:nvSpPr>
          <p:cNvPr id="23" name="Text 21"/>
          <p:cNvSpPr/>
          <p:nvPr/>
        </p:nvSpPr>
        <p:spPr>
          <a:xfrm>
            <a:off x="246888" y="214884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24" name="Text 22"/>
          <p:cNvSpPr/>
          <p:nvPr/>
        </p:nvSpPr>
        <p:spPr>
          <a:xfrm>
            <a:off x="429768" y="2148840"/>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Day 1 digital communications strategy — web, social, email, intranet</a:t>
            </a:r>
            <a:endParaRPr lang="en-US" sz="750" dirty="0"/>
          </a:p>
        </p:txBody>
      </p:sp>
      <p:sp>
        <p:nvSpPr>
          <p:cNvPr id="25" name="Text 23"/>
          <p:cNvSpPr/>
          <p:nvPr/>
        </p:nvSpPr>
        <p:spPr>
          <a:xfrm>
            <a:off x="3840480" y="214884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Digital Comms Mgr</a:t>
            </a:r>
            <a:endParaRPr lang="en-US" sz="650" dirty="0"/>
          </a:p>
        </p:txBody>
      </p:sp>
      <p:sp>
        <p:nvSpPr>
          <p:cNvPr id="26" name="Shape 24"/>
          <p:cNvSpPr/>
          <p:nvPr/>
        </p:nvSpPr>
        <p:spPr>
          <a:xfrm>
            <a:off x="228600" y="2345436"/>
            <a:ext cx="4407408" cy="196596"/>
          </a:xfrm>
          <a:prstGeom prst="rect">
            <a:avLst/>
          </a:prstGeom>
          <a:solidFill>
            <a:srgbClr val="FFFFFF"/>
          </a:solidFill>
          <a:ln w="6350">
            <a:solidFill>
              <a:srgbClr val="E0E0E0"/>
            </a:solidFill>
            <a:prstDash val="solid"/>
          </a:ln>
        </p:spPr>
      </p:sp>
      <p:sp>
        <p:nvSpPr>
          <p:cNvPr id="27" name="Text 25"/>
          <p:cNvSpPr/>
          <p:nvPr/>
        </p:nvSpPr>
        <p:spPr>
          <a:xfrm>
            <a:off x="246888" y="234543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28" name="Text 26"/>
          <p:cNvSpPr/>
          <p:nvPr/>
        </p:nvSpPr>
        <p:spPr>
          <a:xfrm>
            <a:off x="429768" y="2345436"/>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reactive media holding statements for top 10 sensitive topics</a:t>
            </a:r>
            <a:endParaRPr lang="en-US" sz="750" dirty="0"/>
          </a:p>
        </p:txBody>
      </p:sp>
      <p:sp>
        <p:nvSpPr>
          <p:cNvPr id="29" name="Text 27"/>
          <p:cNvSpPr/>
          <p:nvPr/>
        </p:nvSpPr>
        <p:spPr>
          <a:xfrm>
            <a:off x="3840480" y="234543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30" name="Shape 28"/>
          <p:cNvSpPr/>
          <p:nvPr/>
        </p:nvSpPr>
        <p:spPr>
          <a:xfrm>
            <a:off x="228600" y="2542032"/>
            <a:ext cx="4407408" cy="196596"/>
          </a:xfrm>
          <a:prstGeom prst="rect">
            <a:avLst/>
          </a:prstGeom>
          <a:solidFill>
            <a:srgbClr val="FFFFFF"/>
          </a:solidFill>
          <a:ln w="6350">
            <a:solidFill>
              <a:srgbClr val="E0E0E0"/>
            </a:solidFill>
            <a:prstDash val="solid"/>
          </a:ln>
        </p:spPr>
      </p:sp>
      <p:sp>
        <p:nvSpPr>
          <p:cNvPr id="31" name="Text 29"/>
          <p:cNvSpPr/>
          <p:nvPr/>
        </p:nvSpPr>
        <p:spPr>
          <a:xfrm>
            <a:off x="246888" y="254203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32" name="Text 30"/>
          <p:cNvSpPr/>
          <p:nvPr/>
        </p:nvSpPr>
        <p:spPr>
          <a:xfrm>
            <a:off x="429768" y="2542032"/>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Plan and script Day 1 all-hands town hall — format, speakers, and run-of-show</a:t>
            </a:r>
            <a:endParaRPr lang="en-US" sz="750" dirty="0"/>
          </a:p>
        </p:txBody>
      </p:sp>
      <p:sp>
        <p:nvSpPr>
          <p:cNvPr id="33" name="Text 31"/>
          <p:cNvSpPr/>
          <p:nvPr/>
        </p:nvSpPr>
        <p:spPr>
          <a:xfrm>
            <a:off x="3840480" y="254203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34" name="Shape 32"/>
          <p:cNvSpPr/>
          <p:nvPr/>
        </p:nvSpPr>
        <p:spPr>
          <a:xfrm>
            <a:off x="228600" y="2738628"/>
            <a:ext cx="4407408" cy="196596"/>
          </a:xfrm>
          <a:prstGeom prst="rect">
            <a:avLst/>
          </a:prstGeom>
          <a:solidFill>
            <a:srgbClr val="FFFFFF"/>
          </a:solidFill>
          <a:ln w="6350">
            <a:solidFill>
              <a:srgbClr val="E0E0E0"/>
            </a:solidFill>
            <a:prstDash val="solid"/>
          </a:ln>
        </p:spPr>
      </p:sp>
      <p:sp>
        <p:nvSpPr>
          <p:cNvPr id="35" name="Text 33"/>
          <p:cNvSpPr/>
          <p:nvPr/>
        </p:nvSpPr>
        <p:spPr>
          <a:xfrm>
            <a:off x="246888" y="273862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36" name="Text 34"/>
          <p:cNvSpPr/>
          <p:nvPr/>
        </p:nvSpPr>
        <p:spPr>
          <a:xfrm>
            <a:off x="429768" y="2738628"/>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Day 1 announcement cascade plan with HR — who, what, to whom, in order</a:t>
            </a:r>
            <a:endParaRPr lang="en-US" sz="750" dirty="0"/>
          </a:p>
        </p:txBody>
      </p:sp>
      <p:sp>
        <p:nvSpPr>
          <p:cNvPr id="37" name="Text 35"/>
          <p:cNvSpPr/>
          <p:nvPr/>
        </p:nvSpPr>
        <p:spPr>
          <a:xfrm>
            <a:off x="3840480" y="273862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38" name="Shape 36"/>
          <p:cNvSpPr/>
          <p:nvPr/>
        </p:nvSpPr>
        <p:spPr>
          <a:xfrm>
            <a:off x="228600" y="2935224"/>
            <a:ext cx="4407408" cy="196596"/>
          </a:xfrm>
          <a:prstGeom prst="rect">
            <a:avLst/>
          </a:prstGeom>
          <a:solidFill>
            <a:srgbClr val="FFFFFF"/>
          </a:solidFill>
          <a:ln w="6350">
            <a:solidFill>
              <a:srgbClr val="E0E0E0"/>
            </a:solidFill>
            <a:prstDash val="solid"/>
          </a:ln>
        </p:spPr>
      </p:sp>
      <p:sp>
        <p:nvSpPr>
          <p:cNvPr id="39" name="Text 37"/>
          <p:cNvSpPr/>
          <p:nvPr/>
        </p:nvSpPr>
        <p:spPr>
          <a:xfrm>
            <a:off x="246888" y="293522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40" name="Text 38"/>
          <p:cNvSpPr/>
          <p:nvPr/>
        </p:nvSpPr>
        <p:spPr>
          <a:xfrm>
            <a:off x="429768" y="2935224"/>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Prepare CEO, CFO, and division president talking points for Day 1</a:t>
            </a:r>
            <a:endParaRPr lang="en-US" sz="750" dirty="0"/>
          </a:p>
        </p:txBody>
      </p:sp>
      <p:sp>
        <p:nvSpPr>
          <p:cNvPr id="41" name="Text 39"/>
          <p:cNvSpPr/>
          <p:nvPr/>
        </p:nvSpPr>
        <p:spPr>
          <a:xfrm>
            <a:off x="3840480" y="293522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42" name="Shape 40"/>
          <p:cNvSpPr/>
          <p:nvPr/>
        </p:nvSpPr>
        <p:spPr>
          <a:xfrm>
            <a:off x="228600" y="3131820"/>
            <a:ext cx="4407408" cy="196596"/>
          </a:xfrm>
          <a:prstGeom prst="rect">
            <a:avLst/>
          </a:prstGeom>
          <a:solidFill>
            <a:srgbClr val="FFFFFF"/>
          </a:solidFill>
          <a:ln w="6350">
            <a:solidFill>
              <a:srgbClr val="E0E0E0"/>
            </a:solidFill>
            <a:prstDash val="solid"/>
          </a:ln>
        </p:spPr>
      </p:sp>
      <p:sp>
        <p:nvSpPr>
          <p:cNvPr id="43" name="Text 41"/>
          <p:cNvSpPr/>
          <p:nvPr/>
        </p:nvSpPr>
        <p:spPr>
          <a:xfrm>
            <a:off x="246888" y="313182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44" name="Text 42"/>
          <p:cNvSpPr/>
          <p:nvPr/>
        </p:nvSpPr>
        <p:spPr>
          <a:xfrm>
            <a:off x="429768" y="3131820"/>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all-employee announcement with HR — leadership letter and overview</a:t>
            </a:r>
            <a:endParaRPr lang="en-US" sz="750" dirty="0"/>
          </a:p>
        </p:txBody>
      </p:sp>
      <p:sp>
        <p:nvSpPr>
          <p:cNvPr id="45" name="Text 43"/>
          <p:cNvSpPr/>
          <p:nvPr/>
        </p:nvSpPr>
        <p:spPr>
          <a:xfrm>
            <a:off x="3840480" y="313182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46" name="Shape 44"/>
          <p:cNvSpPr/>
          <p:nvPr/>
        </p:nvSpPr>
        <p:spPr>
          <a:xfrm>
            <a:off x="228600" y="3328416"/>
            <a:ext cx="4407408" cy="196596"/>
          </a:xfrm>
          <a:prstGeom prst="rect">
            <a:avLst/>
          </a:prstGeom>
          <a:solidFill>
            <a:srgbClr val="FFFFFF"/>
          </a:solidFill>
          <a:ln w="6350">
            <a:solidFill>
              <a:srgbClr val="E0E0E0"/>
            </a:solidFill>
            <a:prstDash val="solid"/>
          </a:ln>
        </p:spPr>
      </p:sp>
      <p:sp>
        <p:nvSpPr>
          <p:cNvPr id="47" name="Text 45"/>
          <p:cNvSpPr/>
          <p:nvPr/>
        </p:nvSpPr>
        <p:spPr>
          <a:xfrm>
            <a:off x="246888" y="332841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48" name="Text 46"/>
          <p:cNvSpPr/>
          <p:nvPr/>
        </p:nvSpPr>
        <p:spPr>
          <a:xfrm>
            <a:off x="429768" y="3328416"/>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M&amp;A Vendor Communication Guide — talking points, guidance, Q&amp;A/FAQ</a:t>
            </a:r>
            <a:endParaRPr lang="en-US" sz="750" dirty="0"/>
          </a:p>
        </p:txBody>
      </p:sp>
      <p:sp>
        <p:nvSpPr>
          <p:cNvPr id="49" name="Text 47"/>
          <p:cNvSpPr/>
          <p:nvPr/>
        </p:nvSpPr>
        <p:spPr>
          <a:xfrm>
            <a:off x="3840480" y="332841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Integration Mgr</a:t>
            </a:r>
            <a:endParaRPr lang="en-US" sz="650" dirty="0"/>
          </a:p>
        </p:txBody>
      </p:sp>
      <p:sp>
        <p:nvSpPr>
          <p:cNvPr id="50" name="Shape 48"/>
          <p:cNvSpPr/>
          <p:nvPr/>
        </p:nvSpPr>
        <p:spPr>
          <a:xfrm>
            <a:off x="228600" y="3525012"/>
            <a:ext cx="4407408" cy="196596"/>
          </a:xfrm>
          <a:prstGeom prst="rect">
            <a:avLst/>
          </a:prstGeom>
          <a:solidFill>
            <a:srgbClr val="FFFFFF"/>
          </a:solidFill>
          <a:ln w="6350">
            <a:solidFill>
              <a:srgbClr val="E0E0E0"/>
            </a:solidFill>
            <a:prstDash val="solid"/>
          </a:ln>
        </p:spPr>
      </p:sp>
      <p:sp>
        <p:nvSpPr>
          <p:cNvPr id="51" name="Text 49"/>
          <p:cNvSpPr/>
          <p:nvPr/>
        </p:nvSpPr>
        <p:spPr>
          <a:xfrm>
            <a:off x="246888" y="352501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52" name="Text 50"/>
          <p:cNvSpPr/>
          <p:nvPr/>
        </p:nvSpPr>
        <p:spPr>
          <a:xfrm>
            <a:off x="429768" y="3525012"/>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M&amp;A Employee Communication Guide with HR — talking points, Q&amp;A/FAQ</a:t>
            </a:r>
            <a:endParaRPr lang="en-US" sz="750" dirty="0"/>
          </a:p>
        </p:txBody>
      </p:sp>
      <p:sp>
        <p:nvSpPr>
          <p:cNvPr id="53" name="Text 51"/>
          <p:cNvSpPr/>
          <p:nvPr/>
        </p:nvSpPr>
        <p:spPr>
          <a:xfrm>
            <a:off x="3840480" y="352501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54" name="Shape 52"/>
          <p:cNvSpPr/>
          <p:nvPr/>
        </p:nvSpPr>
        <p:spPr>
          <a:xfrm>
            <a:off x="228600" y="3721608"/>
            <a:ext cx="4407408" cy="196596"/>
          </a:xfrm>
          <a:prstGeom prst="rect">
            <a:avLst/>
          </a:prstGeom>
          <a:solidFill>
            <a:srgbClr val="FFFFFF"/>
          </a:solidFill>
          <a:ln w="6350">
            <a:solidFill>
              <a:srgbClr val="E0E0E0"/>
            </a:solidFill>
            <a:prstDash val="solid"/>
          </a:ln>
        </p:spPr>
      </p:sp>
      <p:sp>
        <p:nvSpPr>
          <p:cNvPr id="55" name="Text 53"/>
          <p:cNvSpPr/>
          <p:nvPr/>
        </p:nvSpPr>
        <p:spPr>
          <a:xfrm>
            <a:off x="246888" y="372160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56" name="Text 54"/>
          <p:cNvSpPr/>
          <p:nvPr/>
        </p:nvSpPr>
        <p:spPr>
          <a:xfrm>
            <a:off x="429768" y="3721608"/>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M&amp;A Customer Communication Guide with Sales — talking points, Q&amp;A/FAQ</a:t>
            </a:r>
            <a:endParaRPr lang="en-US" sz="750" dirty="0"/>
          </a:p>
        </p:txBody>
      </p:sp>
      <p:sp>
        <p:nvSpPr>
          <p:cNvPr id="57" name="Text 55"/>
          <p:cNvSpPr/>
          <p:nvPr/>
        </p:nvSpPr>
        <p:spPr>
          <a:xfrm>
            <a:off x="3840480" y="372160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58" name="Shape 56"/>
          <p:cNvSpPr/>
          <p:nvPr/>
        </p:nvSpPr>
        <p:spPr>
          <a:xfrm>
            <a:off x="228600" y="3918204"/>
            <a:ext cx="4407408" cy="196596"/>
          </a:xfrm>
          <a:prstGeom prst="rect">
            <a:avLst/>
          </a:prstGeom>
          <a:solidFill>
            <a:srgbClr val="FFFFFF"/>
          </a:solidFill>
          <a:ln w="6350">
            <a:solidFill>
              <a:srgbClr val="E0E0E0"/>
            </a:solidFill>
            <a:prstDash val="solid"/>
          </a:ln>
        </p:spPr>
      </p:sp>
      <p:sp>
        <p:nvSpPr>
          <p:cNvPr id="59" name="Text 57"/>
          <p:cNvSpPr/>
          <p:nvPr/>
        </p:nvSpPr>
        <p:spPr>
          <a:xfrm>
            <a:off x="246888" y="391820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60" name="Text 58"/>
          <p:cNvSpPr/>
          <p:nvPr/>
        </p:nvSpPr>
        <p:spPr>
          <a:xfrm>
            <a:off x="429768" y="3918204"/>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Day 1 brand transition plan — Day 1 vs. phased vs. Day 100 changes</a:t>
            </a:r>
            <a:endParaRPr lang="en-US" sz="750" dirty="0"/>
          </a:p>
        </p:txBody>
      </p:sp>
      <p:sp>
        <p:nvSpPr>
          <p:cNvPr id="61" name="Text 59"/>
          <p:cNvSpPr/>
          <p:nvPr/>
        </p:nvSpPr>
        <p:spPr>
          <a:xfrm>
            <a:off x="3840480" y="391820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Brand &amp; Creative Dir</a:t>
            </a:r>
            <a:endParaRPr lang="en-US" sz="650" dirty="0"/>
          </a:p>
        </p:txBody>
      </p:sp>
      <p:sp>
        <p:nvSpPr>
          <p:cNvPr id="62" name="Shape 60"/>
          <p:cNvSpPr/>
          <p:nvPr/>
        </p:nvSpPr>
        <p:spPr>
          <a:xfrm>
            <a:off x="228600" y="4114800"/>
            <a:ext cx="4407408" cy="196596"/>
          </a:xfrm>
          <a:prstGeom prst="rect">
            <a:avLst/>
          </a:prstGeom>
          <a:solidFill>
            <a:srgbClr val="FFFFFF"/>
          </a:solidFill>
          <a:ln w="6350">
            <a:solidFill>
              <a:srgbClr val="E0E0E0"/>
            </a:solidFill>
            <a:prstDash val="solid"/>
          </a:ln>
        </p:spPr>
      </p:sp>
      <p:sp>
        <p:nvSpPr>
          <p:cNvPr id="63" name="Text 61"/>
          <p:cNvSpPr/>
          <p:nvPr/>
        </p:nvSpPr>
        <p:spPr>
          <a:xfrm>
            <a:off x="246888" y="411480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64" name="Text 62"/>
          <p:cNvSpPr/>
          <p:nvPr/>
        </p:nvSpPr>
        <p:spPr>
          <a:xfrm>
            <a:off x="429768" y="4114800"/>
            <a:ext cx="352044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Build internal communications calendar — cadence, channels, owners, themes</a:t>
            </a:r>
            <a:endParaRPr lang="en-US" sz="750" dirty="0"/>
          </a:p>
        </p:txBody>
      </p:sp>
      <p:sp>
        <p:nvSpPr>
          <p:cNvPr id="65" name="Text 63"/>
          <p:cNvSpPr/>
          <p:nvPr/>
        </p:nvSpPr>
        <p:spPr>
          <a:xfrm>
            <a:off x="3840480" y="411480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Integration Mgr</a:t>
            </a:r>
            <a:endParaRPr lang="en-US" sz="650" dirty="0"/>
          </a:p>
        </p:txBody>
      </p:sp>
      <p:sp>
        <p:nvSpPr>
          <p:cNvPr id="66" name="Shape 64"/>
          <p:cNvSpPr/>
          <p:nvPr/>
        </p:nvSpPr>
        <p:spPr>
          <a:xfrm>
            <a:off x="4727448" y="1362456"/>
            <a:ext cx="4187952" cy="196596"/>
          </a:xfrm>
          <a:prstGeom prst="rect">
            <a:avLst/>
          </a:prstGeom>
          <a:solidFill>
            <a:srgbClr val="FFFFFF"/>
          </a:solidFill>
          <a:ln w="6350">
            <a:solidFill>
              <a:srgbClr val="E0E0E0"/>
            </a:solidFill>
            <a:prstDash val="solid"/>
          </a:ln>
        </p:spPr>
      </p:sp>
      <p:sp>
        <p:nvSpPr>
          <p:cNvPr id="67" name="Text 65"/>
          <p:cNvSpPr/>
          <p:nvPr/>
        </p:nvSpPr>
        <p:spPr>
          <a:xfrm>
            <a:off x="4745736" y="136245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68" name="Text 66"/>
          <p:cNvSpPr/>
          <p:nvPr/>
        </p:nvSpPr>
        <p:spPr>
          <a:xfrm>
            <a:off x="4928616" y="1362456"/>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government and community relations talking points and outreach</a:t>
            </a:r>
            <a:endParaRPr lang="en-US" sz="750" dirty="0"/>
          </a:p>
        </p:txBody>
      </p:sp>
      <p:sp>
        <p:nvSpPr>
          <p:cNvPr id="69" name="Text 67"/>
          <p:cNvSpPr/>
          <p:nvPr/>
        </p:nvSpPr>
        <p:spPr>
          <a:xfrm>
            <a:off x="8138160" y="136245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70" name="Shape 68"/>
          <p:cNvSpPr/>
          <p:nvPr/>
        </p:nvSpPr>
        <p:spPr>
          <a:xfrm>
            <a:off x="4727448" y="1559052"/>
            <a:ext cx="4187952" cy="196596"/>
          </a:xfrm>
          <a:prstGeom prst="rect">
            <a:avLst/>
          </a:prstGeom>
          <a:solidFill>
            <a:srgbClr val="FFFFFF"/>
          </a:solidFill>
          <a:ln w="6350">
            <a:solidFill>
              <a:srgbClr val="E0E0E0"/>
            </a:solidFill>
            <a:prstDash val="solid"/>
          </a:ln>
        </p:spPr>
      </p:sp>
      <p:sp>
        <p:nvSpPr>
          <p:cNvPr id="71" name="Text 69"/>
          <p:cNvSpPr/>
          <p:nvPr/>
        </p:nvSpPr>
        <p:spPr>
          <a:xfrm>
            <a:off x="4745736" y="155905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72" name="Text 70"/>
          <p:cNvSpPr/>
          <p:nvPr/>
        </p:nvSpPr>
        <p:spPr>
          <a:xfrm>
            <a:off x="4928616" y="1559052"/>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Prepare CEO media briefing and conduct mock interviews for Day 1 press</a:t>
            </a:r>
            <a:endParaRPr lang="en-US" sz="750" dirty="0"/>
          </a:p>
        </p:txBody>
      </p:sp>
      <p:sp>
        <p:nvSpPr>
          <p:cNvPr id="73" name="Text 71"/>
          <p:cNvSpPr/>
          <p:nvPr/>
        </p:nvSpPr>
        <p:spPr>
          <a:xfrm>
            <a:off x="8138160" y="155905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74" name="Shape 72"/>
          <p:cNvSpPr/>
          <p:nvPr/>
        </p:nvSpPr>
        <p:spPr>
          <a:xfrm>
            <a:off x="4727448" y="1755648"/>
            <a:ext cx="4187952" cy="196596"/>
          </a:xfrm>
          <a:prstGeom prst="rect">
            <a:avLst/>
          </a:prstGeom>
          <a:solidFill>
            <a:srgbClr val="FFFFFF"/>
          </a:solidFill>
          <a:ln w="6350">
            <a:solidFill>
              <a:srgbClr val="E0E0E0"/>
            </a:solidFill>
            <a:prstDash val="solid"/>
          </a:ln>
        </p:spPr>
      </p:sp>
      <p:sp>
        <p:nvSpPr>
          <p:cNvPr id="75" name="Text 73"/>
          <p:cNvSpPr/>
          <p:nvPr/>
        </p:nvSpPr>
        <p:spPr>
          <a:xfrm>
            <a:off x="4745736" y="175564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76" name="Text 74"/>
          <p:cNvSpPr/>
          <p:nvPr/>
        </p:nvSpPr>
        <p:spPr>
          <a:xfrm>
            <a:off x="4928616" y="1755648"/>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Establish social media monitoring and community management protocol</a:t>
            </a:r>
            <a:endParaRPr lang="en-US" sz="750" dirty="0"/>
          </a:p>
        </p:txBody>
      </p:sp>
      <p:sp>
        <p:nvSpPr>
          <p:cNvPr id="77" name="Text 75"/>
          <p:cNvSpPr/>
          <p:nvPr/>
        </p:nvSpPr>
        <p:spPr>
          <a:xfrm>
            <a:off x="8138160" y="175564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Digital Comms Mgr</a:t>
            </a:r>
            <a:endParaRPr lang="en-US" sz="650" dirty="0"/>
          </a:p>
        </p:txBody>
      </p:sp>
      <p:sp>
        <p:nvSpPr>
          <p:cNvPr id="78" name="Shape 76"/>
          <p:cNvSpPr/>
          <p:nvPr/>
        </p:nvSpPr>
        <p:spPr>
          <a:xfrm>
            <a:off x="4727448" y="1952244"/>
            <a:ext cx="4187952" cy="196596"/>
          </a:xfrm>
          <a:prstGeom prst="rect">
            <a:avLst/>
          </a:prstGeom>
          <a:solidFill>
            <a:srgbClr val="FFFFFF"/>
          </a:solidFill>
          <a:ln w="6350">
            <a:solidFill>
              <a:srgbClr val="E0E0E0"/>
            </a:solidFill>
            <a:prstDash val="solid"/>
          </a:ln>
        </p:spPr>
      </p:sp>
      <p:sp>
        <p:nvSpPr>
          <p:cNvPr id="79" name="Text 77"/>
          <p:cNvSpPr/>
          <p:nvPr/>
        </p:nvSpPr>
        <p:spPr>
          <a:xfrm>
            <a:off x="4745736" y="195224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80" name="Text 78"/>
          <p:cNvSpPr/>
          <p:nvPr/>
        </p:nvSpPr>
        <p:spPr>
          <a:xfrm>
            <a:off x="4928616" y="1952244"/>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Coordinate communications with Legal to regulatory bodies</a:t>
            </a:r>
            <a:endParaRPr lang="en-US" sz="750" dirty="0"/>
          </a:p>
        </p:txBody>
      </p:sp>
      <p:sp>
        <p:nvSpPr>
          <p:cNvPr id="81" name="Text 79"/>
          <p:cNvSpPr/>
          <p:nvPr/>
        </p:nvSpPr>
        <p:spPr>
          <a:xfrm>
            <a:off x="8138160" y="195224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82" name="Shape 80"/>
          <p:cNvSpPr/>
          <p:nvPr/>
        </p:nvSpPr>
        <p:spPr>
          <a:xfrm>
            <a:off x="4727448" y="2148840"/>
            <a:ext cx="4187952" cy="196596"/>
          </a:xfrm>
          <a:prstGeom prst="rect">
            <a:avLst/>
          </a:prstGeom>
          <a:solidFill>
            <a:srgbClr val="FFFFFF"/>
          </a:solidFill>
          <a:ln w="6350">
            <a:solidFill>
              <a:srgbClr val="E0E0E0"/>
            </a:solidFill>
            <a:prstDash val="solid"/>
          </a:ln>
        </p:spPr>
      </p:sp>
      <p:sp>
        <p:nvSpPr>
          <p:cNvPr id="83" name="Text 81"/>
          <p:cNvSpPr/>
          <p:nvPr/>
        </p:nvSpPr>
        <p:spPr>
          <a:xfrm>
            <a:off x="4745736" y="214884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84" name="Text 82"/>
          <p:cNvSpPr/>
          <p:nvPr/>
        </p:nvSpPr>
        <p:spPr>
          <a:xfrm>
            <a:off x="4928616" y="2148840"/>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Develop media strategy, spokesperson briefings, press kit, and interview prep</a:t>
            </a:r>
            <a:endParaRPr lang="en-US" sz="750" dirty="0"/>
          </a:p>
        </p:txBody>
      </p:sp>
      <p:sp>
        <p:nvSpPr>
          <p:cNvPr id="85" name="Text 83"/>
          <p:cNvSpPr/>
          <p:nvPr/>
        </p:nvSpPr>
        <p:spPr>
          <a:xfrm>
            <a:off x="8138160" y="214884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86" name="Shape 84"/>
          <p:cNvSpPr/>
          <p:nvPr/>
        </p:nvSpPr>
        <p:spPr>
          <a:xfrm>
            <a:off x="4727448" y="2345436"/>
            <a:ext cx="4187952" cy="196596"/>
          </a:xfrm>
          <a:prstGeom prst="rect">
            <a:avLst/>
          </a:prstGeom>
          <a:solidFill>
            <a:srgbClr val="FFFFFF"/>
          </a:solidFill>
          <a:ln w="6350">
            <a:solidFill>
              <a:srgbClr val="E0E0E0"/>
            </a:solidFill>
            <a:prstDash val="solid"/>
          </a:ln>
        </p:spPr>
      </p:sp>
      <p:sp>
        <p:nvSpPr>
          <p:cNvPr id="87" name="Text 85"/>
          <p:cNvSpPr/>
          <p:nvPr/>
        </p:nvSpPr>
        <p:spPr>
          <a:xfrm>
            <a:off x="4745736" y="234543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88" name="Text 86"/>
          <p:cNvSpPr/>
          <p:nvPr/>
        </p:nvSpPr>
        <p:spPr>
          <a:xfrm>
            <a:off x="4928616" y="2345436"/>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Draft Day 1 press release — rationale, combined entity overview, quotes</a:t>
            </a:r>
            <a:endParaRPr lang="en-US" sz="750" dirty="0"/>
          </a:p>
        </p:txBody>
      </p:sp>
      <p:sp>
        <p:nvSpPr>
          <p:cNvPr id="89" name="Text 87"/>
          <p:cNvSpPr/>
          <p:nvPr/>
        </p:nvSpPr>
        <p:spPr>
          <a:xfrm>
            <a:off x="8138160" y="234543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90" name="Shape 88"/>
          <p:cNvSpPr/>
          <p:nvPr/>
        </p:nvSpPr>
        <p:spPr>
          <a:xfrm>
            <a:off x="4727448" y="2542032"/>
            <a:ext cx="4187952" cy="196596"/>
          </a:xfrm>
          <a:prstGeom prst="rect">
            <a:avLst/>
          </a:prstGeom>
          <a:solidFill>
            <a:srgbClr val="FFFFFF"/>
          </a:solidFill>
          <a:ln w="6350">
            <a:solidFill>
              <a:srgbClr val="E0E0E0"/>
            </a:solidFill>
            <a:prstDash val="solid"/>
          </a:ln>
        </p:spPr>
      </p:sp>
      <p:sp>
        <p:nvSpPr>
          <p:cNvPr id="91" name="Text 89"/>
          <p:cNvSpPr/>
          <p:nvPr/>
        </p:nvSpPr>
        <p:spPr>
          <a:xfrm>
            <a:off x="4745736" y="254203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92" name="Text 90"/>
          <p:cNvSpPr/>
          <p:nvPr/>
        </p:nvSpPr>
        <p:spPr>
          <a:xfrm>
            <a:off x="4928616" y="2542032"/>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Stage and QA all Day 1 website content — homepage, about, leadership, newsroom</a:t>
            </a:r>
            <a:endParaRPr lang="en-US" sz="750" dirty="0"/>
          </a:p>
        </p:txBody>
      </p:sp>
      <p:sp>
        <p:nvSpPr>
          <p:cNvPr id="93" name="Text 91"/>
          <p:cNvSpPr/>
          <p:nvPr/>
        </p:nvSpPr>
        <p:spPr>
          <a:xfrm>
            <a:off x="8138160" y="254203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Digital Comms Mgr</a:t>
            </a:r>
            <a:endParaRPr lang="en-US" sz="650" dirty="0"/>
          </a:p>
        </p:txBody>
      </p:sp>
      <p:sp>
        <p:nvSpPr>
          <p:cNvPr id="94" name="Shape 92"/>
          <p:cNvSpPr/>
          <p:nvPr/>
        </p:nvSpPr>
        <p:spPr>
          <a:xfrm>
            <a:off x="4727448" y="2738628"/>
            <a:ext cx="4187952" cy="196596"/>
          </a:xfrm>
          <a:prstGeom prst="rect">
            <a:avLst/>
          </a:prstGeom>
          <a:solidFill>
            <a:srgbClr val="FFFFFF"/>
          </a:solidFill>
          <a:ln w="6350">
            <a:solidFill>
              <a:srgbClr val="E0E0E0"/>
            </a:solidFill>
            <a:prstDash val="solid"/>
          </a:ln>
        </p:spPr>
      </p:sp>
      <p:sp>
        <p:nvSpPr>
          <p:cNvPr id="95" name="Text 93"/>
          <p:cNvSpPr/>
          <p:nvPr/>
        </p:nvSpPr>
        <p:spPr>
          <a:xfrm>
            <a:off x="4745736" y="273862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96" name="Text 94"/>
          <p:cNvSpPr/>
          <p:nvPr/>
        </p:nvSpPr>
        <p:spPr>
          <a:xfrm>
            <a:off x="4928616" y="2738628"/>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Prepare Day 1 social media posts — LinkedIn, X, Facebook, Instagram</a:t>
            </a:r>
            <a:endParaRPr lang="en-US" sz="750" dirty="0"/>
          </a:p>
        </p:txBody>
      </p:sp>
      <p:sp>
        <p:nvSpPr>
          <p:cNvPr id="97" name="Text 95"/>
          <p:cNvSpPr/>
          <p:nvPr/>
        </p:nvSpPr>
        <p:spPr>
          <a:xfrm>
            <a:off x="8138160" y="273862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Digital Comms Mgr</a:t>
            </a:r>
            <a:endParaRPr lang="en-US" sz="650" dirty="0"/>
          </a:p>
        </p:txBody>
      </p:sp>
      <p:sp>
        <p:nvSpPr>
          <p:cNvPr id="98" name="Shape 96"/>
          <p:cNvSpPr/>
          <p:nvPr/>
        </p:nvSpPr>
        <p:spPr>
          <a:xfrm>
            <a:off x="4727448" y="2935224"/>
            <a:ext cx="4187952" cy="196596"/>
          </a:xfrm>
          <a:prstGeom prst="rect">
            <a:avLst/>
          </a:prstGeom>
          <a:solidFill>
            <a:srgbClr val="FFFFFF"/>
          </a:solidFill>
          <a:ln w="6350">
            <a:solidFill>
              <a:srgbClr val="E0E0E0"/>
            </a:solidFill>
            <a:prstDash val="solid"/>
          </a:ln>
        </p:spPr>
      </p:sp>
      <p:sp>
        <p:nvSpPr>
          <p:cNvPr id="99" name="Text 97"/>
          <p:cNvSpPr/>
          <p:nvPr/>
        </p:nvSpPr>
        <p:spPr>
          <a:xfrm>
            <a:off x="4745736" y="293522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00" name="Text 98"/>
          <p:cNvSpPr/>
          <p:nvPr/>
        </p:nvSpPr>
        <p:spPr>
          <a:xfrm>
            <a:off x="4928616" y="2935224"/>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Conduct Day 1 communications dry runs — publish workflows and timing sequence</a:t>
            </a:r>
            <a:endParaRPr lang="en-US" sz="750" dirty="0"/>
          </a:p>
        </p:txBody>
      </p:sp>
      <p:sp>
        <p:nvSpPr>
          <p:cNvPr id="101" name="Text 99"/>
          <p:cNvSpPr/>
          <p:nvPr/>
        </p:nvSpPr>
        <p:spPr>
          <a:xfrm>
            <a:off x="8138160" y="293522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02" name="Shape 100"/>
          <p:cNvSpPr/>
          <p:nvPr/>
        </p:nvSpPr>
        <p:spPr>
          <a:xfrm>
            <a:off x="4727448" y="3131820"/>
            <a:ext cx="4187952" cy="196596"/>
          </a:xfrm>
          <a:prstGeom prst="rect">
            <a:avLst/>
          </a:prstGeom>
          <a:solidFill>
            <a:srgbClr val="FFFFFF"/>
          </a:solidFill>
          <a:ln w="6350">
            <a:solidFill>
              <a:srgbClr val="E0E0E0"/>
            </a:solidFill>
            <a:prstDash val="solid"/>
          </a:ln>
        </p:spPr>
      </p:sp>
      <p:sp>
        <p:nvSpPr>
          <p:cNvPr id="103" name="Text 101"/>
          <p:cNvSpPr/>
          <p:nvPr/>
        </p:nvSpPr>
        <p:spPr>
          <a:xfrm>
            <a:off x="4745736" y="313182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04" name="Text 102"/>
          <p:cNvSpPr/>
          <p:nvPr/>
        </p:nvSpPr>
        <p:spPr>
          <a:xfrm>
            <a:off x="4928616" y="3131820"/>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Final legal and compliance review of all Day 1 assets</a:t>
            </a:r>
            <a:endParaRPr lang="en-US" sz="750" dirty="0"/>
          </a:p>
        </p:txBody>
      </p:sp>
      <p:sp>
        <p:nvSpPr>
          <p:cNvPr id="105" name="Text 103"/>
          <p:cNvSpPr/>
          <p:nvPr/>
        </p:nvSpPr>
        <p:spPr>
          <a:xfrm>
            <a:off x="8138160" y="313182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Integration Mgr</a:t>
            </a:r>
            <a:endParaRPr lang="en-US" sz="650" dirty="0"/>
          </a:p>
        </p:txBody>
      </p:sp>
      <p:sp>
        <p:nvSpPr>
          <p:cNvPr id="106" name="Shape 104"/>
          <p:cNvSpPr/>
          <p:nvPr/>
        </p:nvSpPr>
        <p:spPr>
          <a:xfrm>
            <a:off x="4727448" y="3328416"/>
            <a:ext cx="4187952" cy="196596"/>
          </a:xfrm>
          <a:prstGeom prst="rect">
            <a:avLst/>
          </a:prstGeom>
          <a:solidFill>
            <a:srgbClr val="FFFFFF"/>
          </a:solidFill>
          <a:ln w="6350">
            <a:solidFill>
              <a:srgbClr val="E0E0E0"/>
            </a:solidFill>
            <a:prstDash val="solid"/>
          </a:ln>
        </p:spPr>
      </p:sp>
      <p:sp>
        <p:nvSpPr>
          <p:cNvPr id="107" name="Text 105"/>
          <p:cNvSpPr/>
          <p:nvPr/>
        </p:nvSpPr>
        <p:spPr>
          <a:xfrm>
            <a:off x="4745736" y="3328416"/>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08" name="Text 106"/>
          <p:cNvSpPr/>
          <p:nvPr/>
        </p:nvSpPr>
        <p:spPr>
          <a:xfrm>
            <a:off x="4928616" y="3328416"/>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Confirm Day 1 publish sequencing: regulatory → investor → employee → press → social</a:t>
            </a:r>
            <a:endParaRPr lang="en-US" sz="750" dirty="0"/>
          </a:p>
        </p:txBody>
      </p:sp>
      <p:sp>
        <p:nvSpPr>
          <p:cNvPr id="109" name="Text 107"/>
          <p:cNvSpPr/>
          <p:nvPr/>
        </p:nvSpPr>
        <p:spPr>
          <a:xfrm>
            <a:off x="8138160" y="3328416"/>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10" name="Shape 108"/>
          <p:cNvSpPr/>
          <p:nvPr/>
        </p:nvSpPr>
        <p:spPr>
          <a:xfrm>
            <a:off x="4727448" y="3525012"/>
            <a:ext cx="4187952" cy="196596"/>
          </a:xfrm>
          <a:prstGeom prst="rect">
            <a:avLst/>
          </a:prstGeom>
          <a:solidFill>
            <a:srgbClr val="FFFFFF"/>
          </a:solidFill>
          <a:ln w="6350">
            <a:solidFill>
              <a:srgbClr val="E0E0E0"/>
            </a:solidFill>
            <a:prstDash val="solid"/>
          </a:ln>
        </p:spPr>
      </p:sp>
      <p:sp>
        <p:nvSpPr>
          <p:cNvPr id="111" name="Text 109"/>
          <p:cNvSpPr/>
          <p:nvPr/>
        </p:nvSpPr>
        <p:spPr>
          <a:xfrm>
            <a:off x="4745736" y="3525012"/>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12" name="Text 110"/>
          <p:cNvSpPr/>
          <p:nvPr/>
        </p:nvSpPr>
        <p:spPr>
          <a:xfrm>
            <a:off x="4928616" y="3525012"/>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Brief all communications team members on Day 1 roles and on-call contacts</a:t>
            </a:r>
            <a:endParaRPr lang="en-US" sz="750" dirty="0"/>
          </a:p>
        </p:txBody>
      </p:sp>
      <p:sp>
        <p:nvSpPr>
          <p:cNvPr id="113" name="Text 111"/>
          <p:cNvSpPr/>
          <p:nvPr/>
        </p:nvSpPr>
        <p:spPr>
          <a:xfrm>
            <a:off x="8138160" y="3525012"/>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14" name="Shape 112"/>
          <p:cNvSpPr/>
          <p:nvPr/>
        </p:nvSpPr>
        <p:spPr>
          <a:xfrm>
            <a:off x="4727448" y="3721608"/>
            <a:ext cx="4187952" cy="196596"/>
          </a:xfrm>
          <a:prstGeom prst="rect">
            <a:avLst/>
          </a:prstGeom>
          <a:solidFill>
            <a:srgbClr val="FFFFFF"/>
          </a:solidFill>
          <a:ln w="6350">
            <a:solidFill>
              <a:srgbClr val="E0E0E0"/>
            </a:solidFill>
            <a:prstDash val="solid"/>
          </a:ln>
        </p:spPr>
      </p:sp>
      <p:sp>
        <p:nvSpPr>
          <p:cNvPr id="115" name="Text 113"/>
          <p:cNvSpPr/>
          <p:nvPr/>
        </p:nvSpPr>
        <p:spPr>
          <a:xfrm>
            <a:off x="4745736" y="3721608"/>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16" name="Text 114"/>
          <p:cNvSpPr/>
          <p:nvPr/>
        </p:nvSpPr>
        <p:spPr>
          <a:xfrm>
            <a:off x="4928616" y="3721608"/>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Distribute M&amp;A Employee Communication Guide to all managers</a:t>
            </a:r>
            <a:endParaRPr lang="en-US" sz="750" dirty="0"/>
          </a:p>
        </p:txBody>
      </p:sp>
      <p:sp>
        <p:nvSpPr>
          <p:cNvPr id="117" name="Text 115"/>
          <p:cNvSpPr/>
          <p:nvPr/>
        </p:nvSpPr>
        <p:spPr>
          <a:xfrm>
            <a:off x="8138160" y="3721608"/>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Integration Mgr</a:t>
            </a:r>
            <a:endParaRPr lang="en-US" sz="650" dirty="0"/>
          </a:p>
        </p:txBody>
      </p:sp>
      <p:sp>
        <p:nvSpPr>
          <p:cNvPr id="118" name="Shape 116"/>
          <p:cNvSpPr/>
          <p:nvPr/>
        </p:nvSpPr>
        <p:spPr>
          <a:xfrm>
            <a:off x="4727448" y="3918204"/>
            <a:ext cx="4187952" cy="196596"/>
          </a:xfrm>
          <a:prstGeom prst="rect">
            <a:avLst/>
          </a:prstGeom>
          <a:solidFill>
            <a:srgbClr val="FFFFFF"/>
          </a:solidFill>
          <a:ln w="6350">
            <a:solidFill>
              <a:srgbClr val="E0E0E0"/>
            </a:solidFill>
            <a:prstDash val="solid"/>
          </a:ln>
        </p:spPr>
      </p:sp>
      <p:sp>
        <p:nvSpPr>
          <p:cNvPr id="119" name="Text 117"/>
          <p:cNvSpPr/>
          <p:nvPr/>
        </p:nvSpPr>
        <p:spPr>
          <a:xfrm>
            <a:off x="4745736" y="3918204"/>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20" name="Text 118"/>
          <p:cNvSpPr/>
          <p:nvPr/>
        </p:nvSpPr>
        <p:spPr>
          <a:xfrm>
            <a:off x="4928616" y="3918204"/>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Confirm media wire service loaded, tested, and ready to publish on signal</a:t>
            </a:r>
            <a:endParaRPr lang="en-US" sz="750" dirty="0"/>
          </a:p>
        </p:txBody>
      </p:sp>
      <p:sp>
        <p:nvSpPr>
          <p:cNvPr id="121" name="Text 119"/>
          <p:cNvSpPr/>
          <p:nvPr/>
        </p:nvSpPr>
        <p:spPr>
          <a:xfrm>
            <a:off x="8138160" y="3918204"/>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Media Relations</a:t>
            </a:r>
            <a:endParaRPr lang="en-US" sz="650" dirty="0"/>
          </a:p>
        </p:txBody>
      </p:sp>
      <p:sp>
        <p:nvSpPr>
          <p:cNvPr id="122" name="Shape 120"/>
          <p:cNvSpPr/>
          <p:nvPr/>
        </p:nvSpPr>
        <p:spPr>
          <a:xfrm>
            <a:off x="4727448" y="4114800"/>
            <a:ext cx="4187952" cy="196596"/>
          </a:xfrm>
          <a:prstGeom prst="rect">
            <a:avLst/>
          </a:prstGeom>
          <a:solidFill>
            <a:srgbClr val="FFFFFF"/>
          </a:solidFill>
          <a:ln w="6350">
            <a:solidFill>
              <a:srgbClr val="E0E0E0"/>
            </a:solidFill>
            <a:prstDash val="solid"/>
          </a:ln>
        </p:spPr>
      </p:sp>
      <p:sp>
        <p:nvSpPr>
          <p:cNvPr id="123" name="Text 121"/>
          <p:cNvSpPr/>
          <p:nvPr/>
        </p:nvSpPr>
        <p:spPr>
          <a:xfrm>
            <a:off x="4745736" y="4114800"/>
            <a:ext cx="182880" cy="196596"/>
          </a:xfrm>
          <a:prstGeom prst="rect">
            <a:avLst/>
          </a:prstGeom>
          <a:noFill/>
          <a:ln/>
        </p:spPr>
        <p:txBody>
          <a:bodyPr wrap="square" rtlCol="0" anchor="ctr"/>
          <a:lstStyle/>
          <a:p>
            <a:pPr marL="0" indent="0" algn="ctr">
              <a:buNone/>
            </a:pPr>
            <a:r>
              <a:rPr lang="en-US" sz="750" b="1" dirty="0">
                <a:solidFill>
                  <a:srgbClr val="1B7A9A"/>
                </a:solidFill>
                <a:latin typeface="Calibri" pitchFamily="34" charset="0"/>
                <a:ea typeface="Calibri" pitchFamily="34" charset="-122"/>
                <a:cs typeface="Calibri" pitchFamily="34" charset="-120"/>
              </a:rPr>
              <a:t>✓</a:t>
            </a:r>
            <a:endParaRPr lang="en-US" sz="750" dirty="0"/>
          </a:p>
        </p:txBody>
      </p:sp>
      <p:sp>
        <p:nvSpPr>
          <p:cNvPr id="124" name="Text 122"/>
          <p:cNvSpPr/>
          <p:nvPr/>
        </p:nvSpPr>
        <p:spPr>
          <a:xfrm>
            <a:off x="4928616" y="4114800"/>
            <a:ext cx="3337560" cy="196596"/>
          </a:xfrm>
          <a:prstGeom prst="rect">
            <a:avLst/>
          </a:prstGeom>
          <a:noFill/>
          <a:ln/>
        </p:spPr>
        <p:txBody>
          <a:bodyPr wrap="square" rtlCol="0" anchor="ctr"/>
          <a:lstStyle/>
          <a:p>
            <a:pPr marL="0" indent="0">
              <a:buNone/>
            </a:pPr>
            <a:r>
              <a:rPr lang="en-US" sz="750" dirty="0">
                <a:solidFill>
                  <a:srgbClr val="0A2A35"/>
                </a:solidFill>
                <a:latin typeface="Calibri" pitchFamily="34" charset="0"/>
                <a:ea typeface="Calibri" pitchFamily="34" charset="-122"/>
                <a:cs typeface="Calibri" pitchFamily="34" charset="-120"/>
              </a:rPr>
              <a:t>Comm Day 1 Readiness Gate — all tasks complete, no unresolved blockers</a:t>
            </a:r>
            <a:endParaRPr lang="en-US" sz="750" dirty="0"/>
          </a:p>
        </p:txBody>
      </p:sp>
      <p:sp>
        <p:nvSpPr>
          <p:cNvPr id="125" name="Text 123"/>
          <p:cNvSpPr/>
          <p:nvPr/>
        </p:nvSpPr>
        <p:spPr>
          <a:xfrm>
            <a:off x="8138160" y="4114800"/>
            <a:ext cx="804672" cy="196596"/>
          </a:xfrm>
          <a:prstGeom prst="rect">
            <a:avLst/>
          </a:prstGeom>
          <a:noFill/>
          <a:ln/>
        </p:spPr>
        <p:txBody>
          <a:bodyPr wrap="square" rtlCol="0" anchor="ctr"/>
          <a:lstStyle/>
          <a:p>
            <a:pPr marL="0" indent="0" algn="r">
              <a:buNone/>
            </a:pPr>
            <a:r>
              <a:rPr lang="en-US" sz="650" i="1" dirty="0">
                <a:solidFill>
                  <a:srgbClr val="1A5A72"/>
                </a:solidFill>
                <a:latin typeface="Calibri" pitchFamily="34" charset="0"/>
                <a:ea typeface="Calibri" pitchFamily="34" charset="-122"/>
                <a:cs typeface="Calibri" pitchFamily="34" charset="-120"/>
              </a:rPr>
              <a:t>Comms Lead</a:t>
            </a:r>
            <a:endParaRPr lang="en-US" sz="650" dirty="0"/>
          </a:p>
        </p:txBody>
      </p:sp>
      <p:sp>
        <p:nvSpPr>
          <p:cNvPr id="126" name="Shape 124"/>
          <p:cNvSpPr/>
          <p:nvPr/>
        </p:nvSpPr>
        <p:spPr>
          <a:xfrm>
            <a:off x="4681728" y="1362456"/>
            <a:ext cx="0" cy="2948940"/>
          </a:xfrm>
          <a:prstGeom prst="line">
            <a:avLst/>
          </a:prstGeom>
          <a:noFill/>
          <a:ln w="12700">
            <a:solidFill>
              <a:srgbClr val="B8DDF0"/>
            </a:solidFill>
            <a:prstDash val="solid"/>
          </a:ln>
        </p:spPr>
      </p:sp>
      <p:sp>
        <p:nvSpPr>
          <p:cNvPr id="127" name="Text 125"/>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128" name="Text 126"/>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3</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DAY 1 / WEEK 1 ACTIONS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What Happens in Week 1</a:t>
            </a:r>
            <a:endParaRPr lang="en-US" sz="2600" dirty="0"/>
          </a:p>
        </p:txBody>
      </p:sp>
      <p:sp>
        <p:nvSpPr>
          <p:cNvPr id="6" name="Shape 4"/>
          <p:cNvSpPr/>
          <p:nvPr/>
        </p:nvSpPr>
        <p:spPr>
          <a:xfrm>
            <a:off x="274320" y="1417320"/>
            <a:ext cx="8595360" cy="242316"/>
          </a:xfrm>
          <a:prstGeom prst="roundRect">
            <a:avLst>
              <a:gd name="adj" fmla="val 11321"/>
            </a:avLst>
          </a:prstGeom>
          <a:solidFill>
            <a:srgbClr val="FFFFFF"/>
          </a:solidFill>
          <a:ln w="19050">
            <a:solidFill>
              <a:srgbClr val="0F4A5C"/>
            </a:solidFill>
            <a:prstDash val="solid"/>
          </a:ln>
        </p:spPr>
      </p:sp>
      <p:sp>
        <p:nvSpPr>
          <p:cNvPr id="7" name="Text 5"/>
          <p:cNvSpPr/>
          <p:nvPr/>
        </p:nvSpPr>
        <p:spPr>
          <a:xfrm>
            <a:off x="347472" y="1417320"/>
            <a:ext cx="1828800" cy="242316"/>
          </a:xfrm>
          <a:prstGeom prst="rect">
            <a:avLst/>
          </a:prstGeom>
          <a:noFill/>
          <a:ln/>
        </p:spPr>
        <p:txBody>
          <a:bodyPr wrap="square" rtlCol="0" anchor="ctr"/>
          <a:lstStyle/>
          <a:p>
            <a:pPr marL="0" indent="0">
              <a:buNone/>
            </a:pPr>
            <a:r>
              <a:rPr lang="en-US" sz="1150" b="1" dirty="0">
                <a:solidFill>
                  <a:srgbClr val="0F4A5C"/>
                </a:solidFill>
                <a:latin typeface="Calibri" pitchFamily="34" charset="0"/>
                <a:ea typeface="Calibri" pitchFamily="34" charset="-122"/>
                <a:cs typeface="Calibri" pitchFamily="34" charset="-120"/>
              </a:rPr>
              <a:t>Day 1</a:t>
            </a:r>
            <a:endParaRPr lang="en-US" sz="1150" dirty="0"/>
          </a:p>
        </p:txBody>
      </p:sp>
      <p:sp>
        <p:nvSpPr>
          <p:cNvPr id="8" name="Shape 6"/>
          <p:cNvSpPr/>
          <p:nvPr/>
        </p:nvSpPr>
        <p:spPr>
          <a:xfrm>
            <a:off x="274320" y="1659636"/>
            <a:ext cx="8595360" cy="347472"/>
          </a:xfrm>
          <a:prstGeom prst="rect">
            <a:avLst/>
          </a:prstGeom>
          <a:solidFill>
            <a:srgbClr val="FFFFFF"/>
          </a:solidFill>
          <a:ln w="6350">
            <a:solidFill>
              <a:srgbClr val="E0E0E0"/>
            </a:solidFill>
            <a:prstDash val="solid"/>
          </a:ln>
        </p:spPr>
      </p:sp>
      <p:sp>
        <p:nvSpPr>
          <p:cNvPr id="9" name="Shape 7"/>
          <p:cNvSpPr/>
          <p:nvPr/>
        </p:nvSpPr>
        <p:spPr>
          <a:xfrm>
            <a:off x="347472" y="1783080"/>
            <a:ext cx="100584" cy="100584"/>
          </a:xfrm>
          <a:prstGeom prst="ellipse">
            <a:avLst/>
          </a:prstGeom>
          <a:solidFill>
            <a:srgbClr val="1B7A9A"/>
          </a:solidFill>
          <a:ln w="12700">
            <a:solidFill>
              <a:srgbClr val="1B7A9A"/>
            </a:solidFill>
            <a:prstDash val="solid"/>
          </a:ln>
        </p:spPr>
      </p:sp>
      <p:sp>
        <p:nvSpPr>
          <p:cNvPr id="10" name="Text 8"/>
          <p:cNvSpPr/>
          <p:nvPr/>
        </p:nvSpPr>
        <p:spPr>
          <a:xfrm>
            <a:off x="502920" y="1659636"/>
            <a:ext cx="8321040" cy="347472"/>
          </a:xfrm>
          <a:prstGeom prst="rect">
            <a:avLst/>
          </a:prstGeom>
          <a:noFill/>
          <a:ln/>
        </p:spPr>
        <p:txBody>
          <a:bodyPr wrap="square" rtlCol="0" anchor="ctr"/>
          <a:lstStyle/>
          <a:p>
            <a:pPr marL="0" indent="0">
              <a:buNone/>
            </a:pPr>
            <a:r>
              <a:rPr lang="en-US" sz="1100" dirty="0">
                <a:solidFill>
                  <a:srgbClr val="0A2A35"/>
                </a:solidFill>
                <a:latin typeface="Calibri" pitchFamily="34" charset="0"/>
                <a:ea typeface="Calibri" pitchFamily="34" charset="-122"/>
                <a:cs typeface="Calibri" pitchFamily="34" charset="-120"/>
              </a:rPr>
              <a:t>Execute Day 1 communications sequence — trigger all staged assets per approved run-of-show publish timeline</a:t>
            </a:r>
            <a:endParaRPr lang="en-US" sz="1100" dirty="0"/>
          </a:p>
        </p:txBody>
      </p:sp>
      <p:sp>
        <p:nvSpPr>
          <p:cNvPr id="11" name="Shape 9"/>
          <p:cNvSpPr/>
          <p:nvPr/>
        </p:nvSpPr>
        <p:spPr>
          <a:xfrm>
            <a:off x="274320" y="2007108"/>
            <a:ext cx="8595360" cy="347472"/>
          </a:xfrm>
          <a:prstGeom prst="rect">
            <a:avLst/>
          </a:prstGeom>
          <a:solidFill>
            <a:srgbClr val="FFFFFF"/>
          </a:solidFill>
          <a:ln w="6350">
            <a:solidFill>
              <a:srgbClr val="E0E0E0"/>
            </a:solidFill>
            <a:prstDash val="solid"/>
          </a:ln>
        </p:spPr>
      </p:sp>
      <p:sp>
        <p:nvSpPr>
          <p:cNvPr id="12" name="Shape 10"/>
          <p:cNvSpPr/>
          <p:nvPr/>
        </p:nvSpPr>
        <p:spPr>
          <a:xfrm>
            <a:off x="347472" y="2130552"/>
            <a:ext cx="100584" cy="100584"/>
          </a:xfrm>
          <a:prstGeom prst="ellipse">
            <a:avLst/>
          </a:prstGeom>
          <a:solidFill>
            <a:srgbClr val="1B7A9A"/>
          </a:solidFill>
          <a:ln w="12700">
            <a:solidFill>
              <a:srgbClr val="1B7A9A"/>
            </a:solidFill>
            <a:prstDash val="solid"/>
          </a:ln>
        </p:spPr>
      </p:sp>
      <p:sp>
        <p:nvSpPr>
          <p:cNvPr id="13" name="Text 11"/>
          <p:cNvSpPr/>
          <p:nvPr/>
        </p:nvSpPr>
        <p:spPr>
          <a:xfrm>
            <a:off x="502920" y="2007108"/>
            <a:ext cx="8321040" cy="347472"/>
          </a:xfrm>
          <a:prstGeom prst="rect">
            <a:avLst/>
          </a:prstGeom>
          <a:noFill/>
          <a:ln/>
        </p:spPr>
        <p:txBody>
          <a:bodyPr wrap="square" rtlCol="0" anchor="ctr"/>
          <a:lstStyle/>
          <a:p>
            <a:pPr marL="0" indent="0">
              <a:buNone/>
            </a:pPr>
            <a:r>
              <a:rPr lang="en-US" sz="1100" dirty="0">
                <a:solidFill>
                  <a:srgbClr val="0A2A35"/>
                </a:solidFill>
                <a:latin typeface="Calibri" pitchFamily="34" charset="0"/>
                <a:ea typeface="Calibri" pitchFamily="34" charset="-122"/>
                <a:cs typeface="Calibri" pitchFamily="34" charset="-120"/>
              </a:rPr>
              <a:t>Monitor Day 1 communications reception — employee sentiment, media coverage, social reaction, and customer inquiries</a:t>
            </a:r>
            <a:endParaRPr lang="en-US" sz="1100" dirty="0"/>
          </a:p>
        </p:txBody>
      </p:sp>
      <p:sp>
        <p:nvSpPr>
          <p:cNvPr id="14" name="Shape 12"/>
          <p:cNvSpPr/>
          <p:nvPr/>
        </p:nvSpPr>
        <p:spPr>
          <a:xfrm>
            <a:off x="274320" y="2354580"/>
            <a:ext cx="8595360" cy="347472"/>
          </a:xfrm>
          <a:prstGeom prst="rect">
            <a:avLst/>
          </a:prstGeom>
          <a:solidFill>
            <a:srgbClr val="FFFFFF"/>
          </a:solidFill>
          <a:ln w="6350">
            <a:solidFill>
              <a:srgbClr val="E0E0E0"/>
            </a:solidFill>
            <a:prstDash val="solid"/>
          </a:ln>
        </p:spPr>
      </p:sp>
      <p:sp>
        <p:nvSpPr>
          <p:cNvPr id="15" name="Shape 13"/>
          <p:cNvSpPr/>
          <p:nvPr/>
        </p:nvSpPr>
        <p:spPr>
          <a:xfrm>
            <a:off x="347472" y="2478024"/>
            <a:ext cx="100584" cy="100584"/>
          </a:xfrm>
          <a:prstGeom prst="ellipse">
            <a:avLst/>
          </a:prstGeom>
          <a:solidFill>
            <a:srgbClr val="1B7A9A"/>
          </a:solidFill>
          <a:ln w="12700">
            <a:solidFill>
              <a:srgbClr val="1B7A9A"/>
            </a:solidFill>
            <a:prstDash val="solid"/>
          </a:ln>
        </p:spPr>
      </p:sp>
      <p:sp>
        <p:nvSpPr>
          <p:cNvPr id="16" name="Text 14"/>
          <p:cNvSpPr/>
          <p:nvPr/>
        </p:nvSpPr>
        <p:spPr>
          <a:xfrm>
            <a:off x="502920" y="2354580"/>
            <a:ext cx="8321040" cy="347472"/>
          </a:xfrm>
          <a:prstGeom prst="rect">
            <a:avLst/>
          </a:prstGeom>
          <a:noFill/>
          <a:ln/>
        </p:spPr>
        <p:txBody>
          <a:bodyPr wrap="square" rtlCol="0" anchor="ctr"/>
          <a:lstStyle/>
          <a:p>
            <a:pPr marL="0" indent="0">
              <a:buNone/>
            </a:pPr>
            <a:r>
              <a:rPr lang="en-US" sz="1100" dirty="0">
                <a:solidFill>
                  <a:srgbClr val="0A2A35"/>
                </a:solidFill>
                <a:latin typeface="Calibri" pitchFamily="34" charset="0"/>
                <a:ea typeface="Calibri" pitchFamily="34" charset="-122"/>
                <a:cs typeface="Calibri" pitchFamily="34" charset="-120"/>
              </a:rPr>
              <a:t>Support executive team with real-time communications coaching and message discipline throughout Day 1</a:t>
            </a:r>
            <a:endParaRPr lang="en-US" sz="1100" dirty="0"/>
          </a:p>
        </p:txBody>
      </p:sp>
      <p:sp>
        <p:nvSpPr>
          <p:cNvPr id="17" name="Shape 15"/>
          <p:cNvSpPr/>
          <p:nvPr/>
        </p:nvSpPr>
        <p:spPr>
          <a:xfrm>
            <a:off x="274320" y="2702052"/>
            <a:ext cx="8595360" cy="347472"/>
          </a:xfrm>
          <a:prstGeom prst="rect">
            <a:avLst/>
          </a:prstGeom>
          <a:solidFill>
            <a:srgbClr val="FFFFFF"/>
          </a:solidFill>
          <a:ln w="6350">
            <a:solidFill>
              <a:srgbClr val="E0E0E0"/>
            </a:solidFill>
            <a:prstDash val="solid"/>
          </a:ln>
        </p:spPr>
      </p:sp>
      <p:sp>
        <p:nvSpPr>
          <p:cNvPr id="18" name="Shape 16"/>
          <p:cNvSpPr/>
          <p:nvPr/>
        </p:nvSpPr>
        <p:spPr>
          <a:xfrm>
            <a:off x="347472" y="2825496"/>
            <a:ext cx="100584" cy="100584"/>
          </a:xfrm>
          <a:prstGeom prst="ellipse">
            <a:avLst/>
          </a:prstGeom>
          <a:solidFill>
            <a:srgbClr val="1B7A9A"/>
          </a:solidFill>
          <a:ln w="12700">
            <a:solidFill>
              <a:srgbClr val="1B7A9A"/>
            </a:solidFill>
            <a:prstDash val="solid"/>
          </a:ln>
        </p:spPr>
      </p:sp>
      <p:sp>
        <p:nvSpPr>
          <p:cNvPr id="19" name="Text 17"/>
          <p:cNvSpPr/>
          <p:nvPr/>
        </p:nvSpPr>
        <p:spPr>
          <a:xfrm>
            <a:off x="502920" y="2702052"/>
            <a:ext cx="8321040" cy="347472"/>
          </a:xfrm>
          <a:prstGeom prst="rect">
            <a:avLst/>
          </a:prstGeom>
          <a:noFill/>
          <a:ln/>
        </p:spPr>
        <p:txBody>
          <a:bodyPr wrap="square" rtlCol="0" anchor="ctr"/>
          <a:lstStyle/>
          <a:p>
            <a:pPr marL="0" indent="0">
              <a:buNone/>
            </a:pPr>
            <a:r>
              <a:rPr lang="en-US" sz="1100" dirty="0">
                <a:solidFill>
                  <a:srgbClr val="0A2A35"/>
                </a:solidFill>
                <a:latin typeface="Calibri" pitchFamily="34" charset="0"/>
                <a:ea typeface="Calibri" pitchFamily="34" charset="-122"/>
                <a:cs typeface="Calibri" pitchFamily="34" charset="-120"/>
              </a:rPr>
              <a:t>Coordinate with sales leadership to schedule personal outreach calls to top 20 strategic accounts</a:t>
            </a:r>
            <a:endParaRPr lang="en-US" sz="1100" dirty="0"/>
          </a:p>
        </p:txBody>
      </p:sp>
      <p:sp>
        <p:nvSpPr>
          <p:cNvPr id="20" name="Shape 18"/>
          <p:cNvSpPr/>
          <p:nvPr/>
        </p:nvSpPr>
        <p:spPr>
          <a:xfrm>
            <a:off x="274320" y="3159252"/>
            <a:ext cx="8595360" cy="242316"/>
          </a:xfrm>
          <a:prstGeom prst="roundRect">
            <a:avLst>
              <a:gd name="adj" fmla="val 11321"/>
            </a:avLst>
          </a:prstGeom>
          <a:solidFill>
            <a:srgbClr val="FFFFFF"/>
          </a:solidFill>
          <a:ln w="19050">
            <a:solidFill>
              <a:srgbClr val="0F4A5C"/>
            </a:solidFill>
            <a:prstDash val="solid"/>
          </a:ln>
        </p:spPr>
      </p:sp>
      <p:sp>
        <p:nvSpPr>
          <p:cNvPr id="21" name="Text 19"/>
          <p:cNvSpPr/>
          <p:nvPr/>
        </p:nvSpPr>
        <p:spPr>
          <a:xfrm>
            <a:off x="347472" y="3159252"/>
            <a:ext cx="1828800" cy="242316"/>
          </a:xfrm>
          <a:prstGeom prst="rect">
            <a:avLst/>
          </a:prstGeom>
          <a:noFill/>
          <a:ln/>
        </p:spPr>
        <p:txBody>
          <a:bodyPr wrap="square" rtlCol="0" anchor="ctr"/>
          <a:lstStyle/>
          <a:p>
            <a:pPr marL="0" indent="0">
              <a:buNone/>
            </a:pPr>
            <a:r>
              <a:rPr lang="en-US" sz="1150" b="1" dirty="0">
                <a:solidFill>
                  <a:srgbClr val="0F4A5C"/>
                </a:solidFill>
                <a:latin typeface="Calibri" pitchFamily="34" charset="0"/>
                <a:ea typeface="Calibri" pitchFamily="34" charset="-122"/>
                <a:cs typeface="Calibri" pitchFamily="34" charset="-120"/>
              </a:rPr>
              <a:t>Days 2–7</a:t>
            </a:r>
            <a:endParaRPr lang="en-US" sz="1150" dirty="0"/>
          </a:p>
        </p:txBody>
      </p:sp>
      <p:sp>
        <p:nvSpPr>
          <p:cNvPr id="22" name="Shape 20"/>
          <p:cNvSpPr/>
          <p:nvPr/>
        </p:nvSpPr>
        <p:spPr>
          <a:xfrm>
            <a:off x="274320" y="3401568"/>
            <a:ext cx="8595360" cy="347472"/>
          </a:xfrm>
          <a:prstGeom prst="rect">
            <a:avLst/>
          </a:prstGeom>
          <a:solidFill>
            <a:srgbClr val="FFFFFF"/>
          </a:solidFill>
          <a:ln w="6350">
            <a:solidFill>
              <a:srgbClr val="E0E0E0"/>
            </a:solidFill>
            <a:prstDash val="solid"/>
          </a:ln>
        </p:spPr>
      </p:sp>
      <p:sp>
        <p:nvSpPr>
          <p:cNvPr id="23" name="Shape 21"/>
          <p:cNvSpPr/>
          <p:nvPr/>
        </p:nvSpPr>
        <p:spPr>
          <a:xfrm>
            <a:off x="347472" y="3525012"/>
            <a:ext cx="100584" cy="100584"/>
          </a:xfrm>
          <a:prstGeom prst="ellipse">
            <a:avLst/>
          </a:prstGeom>
          <a:solidFill>
            <a:srgbClr val="1B7A9A"/>
          </a:solidFill>
          <a:ln w="12700">
            <a:solidFill>
              <a:srgbClr val="1B7A9A"/>
            </a:solidFill>
            <a:prstDash val="solid"/>
          </a:ln>
        </p:spPr>
      </p:sp>
      <p:sp>
        <p:nvSpPr>
          <p:cNvPr id="24" name="Text 22"/>
          <p:cNvSpPr/>
          <p:nvPr/>
        </p:nvSpPr>
        <p:spPr>
          <a:xfrm>
            <a:off x="502920" y="3401568"/>
            <a:ext cx="8321040" cy="347472"/>
          </a:xfrm>
          <a:prstGeom prst="rect">
            <a:avLst/>
          </a:prstGeom>
          <a:noFill/>
          <a:ln/>
        </p:spPr>
        <p:txBody>
          <a:bodyPr wrap="square" rtlCol="0" anchor="ctr"/>
          <a:lstStyle/>
          <a:p>
            <a:pPr marL="0" indent="0">
              <a:buNone/>
            </a:pPr>
            <a:r>
              <a:rPr lang="en-US" sz="1100" dirty="0">
                <a:solidFill>
                  <a:srgbClr val="0A2A35"/>
                </a:solidFill>
                <a:latin typeface="Calibri" pitchFamily="34" charset="0"/>
                <a:ea typeface="Calibri" pitchFamily="34" charset="-122"/>
                <a:cs typeface="Calibri" pitchFamily="34" charset="-120"/>
              </a:rPr>
              <a:t>Assess Day 1 / Week 1 communications effectiveness — media coverage quality, employee feedback, and customer reactions</a:t>
            </a:r>
            <a:endParaRPr lang="en-US" sz="1100" dirty="0"/>
          </a:p>
        </p:txBody>
      </p:sp>
      <p:sp>
        <p:nvSpPr>
          <p:cNvPr id="25" name="Text 2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26" name="Text 24"/>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MESSAGE ARCHITECTURE</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State — Narrative, Messaging &amp; Guides</a:t>
            </a:r>
            <a:endParaRPr lang="en-US" sz="2600" dirty="0"/>
          </a:p>
        </p:txBody>
      </p:sp>
      <p:sp>
        <p:nvSpPr>
          <p:cNvPr id="6" name="Shape 4"/>
          <p:cNvSpPr/>
          <p:nvPr/>
        </p:nvSpPr>
        <p:spPr>
          <a:xfrm>
            <a:off x="256032" y="1389888"/>
            <a:ext cx="4160520" cy="1078992"/>
          </a:xfrm>
          <a:prstGeom prst="roundRect">
            <a:avLst>
              <a:gd name="adj" fmla="val 4237"/>
            </a:avLst>
          </a:prstGeom>
          <a:solidFill>
            <a:srgbClr val="FFFFFF"/>
          </a:solidFill>
          <a:ln w="12700">
            <a:solidFill>
              <a:srgbClr val="B8DDF0"/>
            </a:solidFill>
            <a:prstDash val="solid"/>
          </a:ln>
        </p:spPr>
      </p:sp>
      <p:sp>
        <p:nvSpPr>
          <p:cNvPr id="7" name="Shape 5"/>
          <p:cNvSpPr/>
          <p:nvPr/>
        </p:nvSpPr>
        <p:spPr>
          <a:xfrm>
            <a:off x="347472" y="1481328"/>
            <a:ext cx="868680" cy="219456"/>
          </a:xfrm>
          <a:prstGeom prst="roundRect">
            <a:avLst>
              <a:gd name="adj" fmla="val 12500"/>
            </a:avLst>
          </a:prstGeom>
          <a:solidFill>
            <a:srgbClr val="0F4A5C"/>
          </a:solidFill>
          <a:ln w="12700">
            <a:solidFill>
              <a:srgbClr val="0F4A5C"/>
            </a:solidFill>
            <a:prstDash val="solid"/>
          </a:ln>
        </p:spPr>
      </p:sp>
      <p:sp>
        <p:nvSpPr>
          <p:cNvPr id="8" name="Text 6"/>
          <p:cNvSpPr/>
          <p:nvPr/>
        </p:nvSpPr>
        <p:spPr>
          <a:xfrm>
            <a:off x="347472" y="148132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Approved</a:t>
            </a:r>
            <a:endParaRPr lang="en-US" sz="850" dirty="0"/>
          </a:p>
        </p:txBody>
      </p:sp>
      <p:sp>
        <p:nvSpPr>
          <p:cNvPr id="9" name="Text 7"/>
          <p:cNvSpPr/>
          <p:nvPr/>
        </p:nvSpPr>
        <p:spPr>
          <a:xfrm>
            <a:off x="1261872" y="148132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Master Narrative</a:t>
            </a:r>
            <a:endParaRPr lang="en-US" sz="1150" dirty="0"/>
          </a:p>
        </p:txBody>
      </p:sp>
      <p:sp>
        <p:nvSpPr>
          <p:cNvPr id="10" name="Shape 8"/>
          <p:cNvSpPr/>
          <p:nvPr/>
        </p:nvSpPr>
        <p:spPr>
          <a:xfrm>
            <a:off x="347472" y="1746504"/>
            <a:ext cx="3977640" cy="0"/>
          </a:xfrm>
          <a:prstGeom prst="line">
            <a:avLst/>
          </a:prstGeom>
          <a:noFill/>
          <a:ln w="9525">
            <a:solidFill>
              <a:srgbClr val="B8DDF0"/>
            </a:solidFill>
            <a:prstDash val="solid"/>
          </a:ln>
        </p:spPr>
      </p:sp>
      <p:sp>
        <p:nvSpPr>
          <p:cNvPr id="11" name="Text 9"/>
          <p:cNvSpPr/>
          <p:nvPr/>
        </p:nvSpPr>
        <p:spPr>
          <a:xfrm>
            <a:off x="347472" y="179222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Master integration narrative and core messages developed and approved by CEO and CFO at T-34. All messaging anchored to deal rationale: combined entity value, continuity, and long-term growth. Every audience communication traces back to this approved narrative.</a:t>
            </a:r>
            <a:endParaRPr lang="en-US" sz="950" dirty="0"/>
          </a:p>
        </p:txBody>
      </p:sp>
      <p:sp>
        <p:nvSpPr>
          <p:cNvPr id="12" name="Shape 10"/>
          <p:cNvSpPr/>
          <p:nvPr/>
        </p:nvSpPr>
        <p:spPr>
          <a:xfrm>
            <a:off x="4645152" y="1389888"/>
            <a:ext cx="4160520" cy="1078992"/>
          </a:xfrm>
          <a:prstGeom prst="roundRect">
            <a:avLst>
              <a:gd name="adj" fmla="val 4237"/>
            </a:avLst>
          </a:prstGeom>
          <a:solidFill>
            <a:srgbClr val="FFFFFF"/>
          </a:solidFill>
          <a:ln w="12700">
            <a:solidFill>
              <a:srgbClr val="B8DDF0"/>
            </a:solidFill>
            <a:prstDash val="solid"/>
          </a:ln>
        </p:spPr>
      </p:sp>
      <p:sp>
        <p:nvSpPr>
          <p:cNvPr id="13" name="Shape 11"/>
          <p:cNvSpPr/>
          <p:nvPr/>
        </p:nvSpPr>
        <p:spPr>
          <a:xfrm>
            <a:off x="4736592" y="1481328"/>
            <a:ext cx="868680" cy="219456"/>
          </a:xfrm>
          <a:prstGeom prst="roundRect">
            <a:avLst>
              <a:gd name="adj" fmla="val 12500"/>
            </a:avLst>
          </a:prstGeom>
          <a:solidFill>
            <a:srgbClr val="1B7A9A"/>
          </a:solidFill>
          <a:ln w="12700">
            <a:solidFill>
              <a:srgbClr val="1B7A9A"/>
            </a:solidFill>
            <a:prstDash val="solid"/>
          </a:ln>
        </p:spPr>
      </p:sp>
      <p:sp>
        <p:nvSpPr>
          <p:cNvPr id="14" name="Text 12"/>
          <p:cNvSpPr/>
          <p:nvPr/>
        </p:nvSpPr>
        <p:spPr>
          <a:xfrm>
            <a:off x="4736592" y="148132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Complete</a:t>
            </a:r>
            <a:endParaRPr lang="en-US" sz="850" dirty="0"/>
          </a:p>
        </p:txBody>
      </p:sp>
      <p:sp>
        <p:nvSpPr>
          <p:cNvPr id="15" name="Text 13"/>
          <p:cNvSpPr/>
          <p:nvPr/>
        </p:nvSpPr>
        <p:spPr>
          <a:xfrm>
            <a:off x="5650992" y="148132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Audience Frameworks</a:t>
            </a:r>
            <a:endParaRPr lang="en-US" sz="1150" dirty="0"/>
          </a:p>
        </p:txBody>
      </p:sp>
      <p:sp>
        <p:nvSpPr>
          <p:cNvPr id="16" name="Shape 14"/>
          <p:cNvSpPr/>
          <p:nvPr/>
        </p:nvSpPr>
        <p:spPr>
          <a:xfrm>
            <a:off x="4736592" y="1746504"/>
            <a:ext cx="3977640" cy="0"/>
          </a:xfrm>
          <a:prstGeom prst="line">
            <a:avLst/>
          </a:prstGeom>
          <a:noFill/>
          <a:ln w="9525">
            <a:solidFill>
              <a:srgbClr val="B8DDF0"/>
            </a:solidFill>
            <a:prstDash val="solid"/>
          </a:ln>
        </p:spPr>
      </p:sp>
      <p:sp>
        <p:nvSpPr>
          <p:cNvPr id="17" name="Text 15"/>
          <p:cNvSpPr/>
          <p:nvPr/>
        </p:nvSpPr>
        <p:spPr>
          <a:xfrm>
            <a:off x="4736592" y="179222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Distinct messaging frameworks built and approved for employees, customers, media, investors, and regulators. Each framework includes approved messages, tone guidance, and off-limits topics. Frameworks distributed to all workstream leads before Day 1.</a:t>
            </a:r>
            <a:endParaRPr lang="en-US" sz="950" dirty="0"/>
          </a:p>
        </p:txBody>
      </p:sp>
      <p:sp>
        <p:nvSpPr>
          <p:cNvPr id="18" name="Shape 16"/>
          <p:cNvSpPr/>
          <p:nvPr/>
        </p:nvSpPr>
        <p:spPr>
          <a:xfrm>
            <a:off x="256032" y="2578608"/>
            <a:ext cx="4160520" cy="1078992"/>
          </a:xfrm>
          <a:prstGeom prst="roundRect">
            <a:avLst>
              <a:gd name="adj" fmla="val 4237"/>
            </a:avLst>
          </a:prstGeom>
          <a:solidFill>
            <a:srgbClr val="FFFFFF"/>
          </a:solidFill>
          <a:ln w="12700">
            <a:solidFill>
              <a:srgbClr val="B8DDF0"/>
            </a:solidFill>
            <a:prstDash val="solid"/>
          </a:ln>
        </p:spPr>
      </p:sp>
      <p:sp>
        <p:nvSpPr>
          <p:cNvPr id="19" name="Shape 17"/>
          <p:cNvSpPr/>
          <p:nvPr/>
        </p:nvSpPr>
        <p:spPr>
          <a:xfrm>
            <a:off x="347472" y="2670048"/>
            <a:ext cx="868680" cy="219456"/>
          </a:xfrm>
          <a:prstGeom prst="roundRect">
            <a:avLst>
              <a:gd name="adj" fmla="val 12500"/>
            </a:avLst>
          </a:prstGeom>
          <a:solidFill>
            <a:srgbClr val="0F4A5C"/>
          </a:solidFill>
          <a:ln w="12700">
            <a:solidFill>
              <a:srgbClr val="0F4A5C"/>
            </a:solidFill>
            <a:prstDash val="solid"/>
          </a:ln>
        </p:spPr>
      </p:sp>
      <p:sp>
        <p:nvSpPr>
          <p:cNvPr id="20" name="Text 18"/>
          <p:cNvSpPr/>
          <p:nvPr/>
        </p:nvSpPr>
        <p:spPr>
          <a:xfrm>
            <a:off x="347472" y="267004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Approved</a:t>
            </a:r>
            <a:endParaRPr lang="en-US" sz="850" dirty="0"/>
          </a:p>
        </p:txBody>
      </p:sp>
      <p:sp>
        <p:nvSpPr>
          <p:cNvPr id="21" name="Text 19"/>
          <p:cNvSpPr/>
          <p:nvPr/>
        </p:nvSpPr>
        <p:spPr>
          <a:xfrm>
            <a:off x="1261872" y="267004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Employee Communication Guide</a:t>
            </a:r>
            <a:endParaRPr lang="en-US" sz="1150" dirty="0"/>
          </a:p>
        </p:txBody>
      </p:sp>
      <p:sp>
        <p:nvSpPr>
          <p:cNvPr id="22" name="Shape 20"/>
          <p:cNvSpPr/>
          <p:nvPr/>
        </p:nvSpPr>
        <p:spPr>
          <a:xfrm>
            <a:off x="347472" y="2935224"/>
            <a:ext cx="3977640" cy="0"/>
          </a:xfrm>
          <a:prstGeom prst="line">
            <a:avLst/>
          </a:prstGeom>
          <a:noFill/>
          <a:ln w="9525">
            <a:solidFill>
              <a:srgbClr val="B8DDF0"/>
            </a:solidFill>
            <a:prstDash val="solid"/>
          </a:ln>
        </p:spPr>
      </p:sp>
      <p:sp>
        <p:nvSpPr>
          <p:cNvPr id="23" name="Text 21"/>
          <p:cNvSpPr/>
          <p:nvPr/>
        </p:nvSpPr>
        <p:spPr>
          <a:xfrm>
            <a:off x="347472" y="298094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M&amp;A Employee Communication Guide developed with HR — includes talking points, manager guidance for team conversations, and Q&amp;A/FAQ covering all anticipated employee questions. Distributed to all managers before Day 1.</a:t>
            </a:r>
            <a:endParaRPr lang="en-US" sz="950" dirty="0"/>
          </a:p>
        </p:txBody>
      </p:sp>
      <p:sp>
        <p:nvSpPr>
          <p:cNvPr id="24" name="Shape 22"/>
          <p:cNvSpPr/>
          <p:nvPr/>
        </p:nvSpPr>
        <p:spPr>
          <a:xfrm>
            <a:off x="4645152" y="2578608"/>
            <a:ext cx="4160520" cy="1078992"/>
          </a:xfrm>
          <a:prstGeom prst="roundRect">
            <a:avLst>
              <a:gd name="adj" fmla="val 4237"/>
            </a:avLst>
          </a:prstGeom>
          <a:solidFill>
            <a:srgbClr val="FFFFFF"/>
          </a:solidFill>
          <a:ln w="12700">
            <a:solidFill>
              <a:srgbClr val="B8DDF0"/>
            </a:solidFill>
            <a:prstDash val="solid"/>
          </a:ln>
        </p:spPr>
      </p:sp>
      <p:sp>
        <p:nvSpPr>
          <p:cNvPr id="25" name="Shape 23"/>
          <p:cNvSpPr/>
          <p:nvPr/>
        </p:nvSpPr>
        <p:spPr>
          <a:xfrm>
            <a:off x="4736592" y="2670048"/>
            <a:ext cx="868680" cy="219456"/>
          </a:xfrm>
          <a:prstGeom prst="roundRect">
            <a:avLst>
              <a:gd name="adj" fmla="val 12500"/>
            </a:avLst>
          </a:prstGeom>
          <a:solidFill>
            <a:srgbClr val="0F4A5C"/>
          </a:solidFill>
          <a:ln w="12700">
            <a:solidFill>
              <a:srgbClr val="0F4A5C"/>
            </a:solidFill>
            <a:prstDash val="solid"/>
          </a:ln>
        </p:spPr>
      </p:sp>
      <p:sp>
        <p:nvSpPr>
          <p:cNvPr id="26" name="Text 24"/>
          <p:cNvSpPr/>
          <p:nvPr/>
        </p:nvSpPr>
        <p:spPr>
          <a:xfrm>
            <a:off x="4736592" y="267004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Approved</a:t>
            </a:r>
            <a:endParaRPr lang="en-US" sz="850" dirty="0"/>
          </a:p>
        </p:txBody>
      </p:sp>
      <p:sp>
        <p:nvSpPr>
          <p:cNvPr id="27" name="Text 25"/>
          <p:cNvSpPr/>
          <p:nvPr/>
        </p:nvSpPr>
        <p:spPr>
          <a:xfrm>
            <a:off x="5650992" y="267004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Customer Communication Guide</a:t>
            </a:r>
            <a:endParaRPr lang="en-US" sz="1150" dirty="0"/>
          </a:p>
        </p:txBody>
      </p:sp>
      <p:sp>
        <p:nvSpPr>
          <p:cNvPr id="28" name="Shape 26"/>
          <p:cNvSpPr/>
          <p:nvPr/>
        </p:nvSpPr>
        <p:spPr>
          <a:xfrm>
            <a:off x="4736592" y="2935224"/>
            <a:ext cx="3977640" cy="0"/>
          </a:xfrm>
          <a:prstGeom prst="line">
            <a:avLst/>
          </a:prstGeom>
          <a:noFill/>
          <a:ln w="9525">
            <a:solidFill>
              <a:srgbClr val="B8DDF0"/>
            </a:solidFill>
            <a:prstDash val="solid"/>
          </a:ln>
        </p:spPr>
      </p:sp>
      <p:sp>
        <p:nvSpPr>
          <p:cNvPr id="29" name="Text 27"/>
          <p:cNvSpPr/>
          <p:nvPr/>
        </p:nvSpPr>
        <p:spPr>
          <a:xfrm>
            <a:off x="4736592" y="298094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M&amp;A Customer Communication Guide developed with Sales — talking points, guidance for account conversations, and Q&amp;A/FAQ. Distributed to all sales managers and account owners before Day 1 customer outreach.</a:t>
            </a:r>
            <a:endParaRPr lang="en-US" sz="950" dirty="0"/>
          </a:p>
        </p:txBody>
      </p:sp>
      <p:sp>
        <p:nvSpPr>
          <p:cNvPr id="30" name="Shape 28"/>
          <p:cNvSpPr/>
          <p:nvPr/>
        </p:nvSpPr>
        <p:spPr>
          <a:xfrm>
            <a:off x="256032" y="3767328"/>
            <a:ext cx="4160520" cy="1078992"/>
          </a:xfrm>
          <a:prstGeom prst="roundRect">
            <a:avLst>
              <a:gd name="adj" fmla="val 4237"/>
            </a:avLst>
          </a:prstGeom>
          <a:solidFill>
            <a:srgbClr val="FFFFFF"/>
          </a:solidFill>
          <a:ln w="12700">
            <a:solidFill>
              <a:srgbClr val="B8DDF0"/>
            </a:solidFill>
            <a:prstDash val="solid"/>
          </a:ln>
        </p:spPr>
      </p:sp>
      <p:sp>
        <p:nvSpPr>
          <p:cNvPr id="31" name="Shape 29"/>
          <p:cNvSpPr/>
          <p:nvPr/>
        </p:nvSpPr>
        <p:spPr>
          <a:xfrm>
            <a:off x="347472" y="3858768"/>
            <a:ext cx="868680" cy="219456"/>
          </a:xfrm>
          <a:prstGeom prst="roundRect">
            <a:avLst>
              <a:gd name="adj" fmla="val 12500"/>
            </a:avLst>
          </a:prstGeom>
          <a:solidFill>
            <a:srgbClr val="1B7A9A"/>
          </a:solidFill>
          <a:ln w="12700">
            <a:solidFill>
              <a:srgbClr val="1B7A9A"/>
            </a:solidFill>
            <a:prstDash val="solid"/>
          </a:ln>
        </p:spPr>
      </p:sp>
      <p:sp>
        <p:nvSpPr>
          <p:cNvPr id="32" name="Text 30"/>
          <p:cNvSpPr/>
          <p:nvPr/>
        </p:nvSpPr>
        <p:spPr>
          <a:xfrm>
            <a:off x="347472" y="385876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Complete</a:t>
            </a:r>
            <a:endParaRPr lang="en-US" sz="850" dirty="0"/>
          </a:p>
        </p:txBody>
      </p:sp>
      <p:sp>
        <p:nvSpPr>
          <p:cNvPr id="33" name="Text 31"/>
          <p:cNvSpPr/>
          <p:nvPr/>
        </p:nvSpPr>
        <p:spPr>
          <a:xfrm>
            <a:off x="1261872" y="385876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Executive Talking Points</a:t>
            </a:r>
            <a:endParaRPr lang="en-US" sz="1150" dirty="0"/>
          </a:p>
        </p:txBody>
      </p:sp>
      <p:sp>
        <p:nvSpPr>
          <p:cNvPr id="34" name="Shape 32"/>
          <p:cNvSpPr/>
          <p:nvPr/>
        </p:nvSpPr>
        <p:spPr>
          <a:xfrm>
            <a:off x="347472" y="4123944"/>
            <a:ext cx="3977640" cy="0"/>
          </a:xfrm>
          <a:prstGeom prst="line">
            <a:avLst/>
          </a:prstGeom>
          <a:noFill/>
          <a:ln w="9525">
            <a:solidFill>
              <a:srgbClr val="B8DDF0"/>
            </a:solidFill>
            <a:prstDash val="solid"/>
          </a:ln>
        </p:spPr>
      </p:sp>
      <p:sp>
        <p:nvSpPr>
          <p:cNvPr id="35" name="Text 33"/>
          <p:cNvSpPr/>
          <p:nvPr/>
        </p:nvSpPr>
        <p:spPr>
          <a:xfrm>
            <a:off x="347472" y="416966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Tailored talking points prepared for CEO, CFO, and all division presidents. Points aligned to master narrative. CEO media briefing materials ready. Mock interviews conducted. All executives briefed individually — not as a group.</a:t>
            </a:r>
            <a:endParaRPr lang="en-US" sz="950" dirty="0"/>
          </a:p>
        </p:txBody>
      </p:sp>
      <p:sp>
        <p:nvSpPr>
          <p:cNvPr id="36" name="Shape 34"/>
          <p:cNvSpPr/>
          <p:nvPr/>
        </p:nvSpPr>
        <p:spPr>
          <a:xfrm>
            <a:off x="4645152" y="3767328"/>
            <a:ext cx="4160520" cy="1078992"/>
          </a:xfrm>
          <a:prstGeom prst="roundRect">
            <a:avLst>
              <a:gd name="adj" fmla="val 4237"/>
            </a:avLst>
          </a:prstGeom>
          <a:solidFill>
            <a:srgbClr val="FFFFFF"/>
          </a:solidFill>
          <a:ln w="12700">
            <a:solidFill>
              <a:srgbClr val="B8DDF0"/>
            </a:solidFill>
            <a:prstDash val="solid"/>
          </a:ln>
        </p:spPr>
      </p:sp>
      <p:sp>
        <p:nvSpPr>
          <p:cNvPr id="37" name="Shape 35"/>
          <p:cNvSpPr/>
          <p:nvPr/>
        </p:nvSpPr>
        <p:spPr>
          <a:xfrm>
            <a:off x="4736592" y="3858768"/>
            <a:ext cx="868680" cy="219456"/>
          </a:xfrm>
          <a:prstGeom prst="roundRect">
            <a:avLst>
              <a:gd name="adj" fmla="val 12500"/>
            </a:avLst>
          </a:prstGeom>
          <a:solidFill>
            <a:srgbClr val="1A6880"/>
          </a:solidFill>
          <a:ln w="12700">
            <a:solidFill>
              <a:srgbClr val="1A6880"/>
            </a:solidFill>
            <a:prstDash val="solid"/>
          </a:ln>
        </p:spPr>
      </p:sp>
      <p:sp>
        <p:nvSpPr>
          <p:cNvPr id="38" name="Text 36"/>
          <p:cNvSpPr/>
          <p:nvPr/>
        </p:nvSpPr>
        <p:spPr>
          <a:xfrm>
            <a:off x="4736592" y="3858768"/>
            <a:ext cx="86868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Developed</a:t>
            </a:r>
            <a:endParaRPr lang="en-US" sz="850" dirty="0"/>
          </a:p>
        </p:txBody>
      </p:sp>
      <p:sp>
        <p:nvSpPr>
          <p:cNvPr id="39" name="Text 37"/>
          <p:cNvSpPr/>
          <p:nvPr/>
        </p:nvSpPr>
        <p:spPr>
          <a:xfrm>
            <a:off x="5650992" y="3858768"/>
            <a:ext cx="3063240" cy="256032"/>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Vendor &amp; Community Comms</a:t>
            </a:r>
            <a:endParaRPr lang="en-US" sz="1150" dirty="0"/>
          </a:p>
        </p:txBody>
      </p:sp>
      <p:sp>
        <p:nvSpPr>
          <p:cNvPr id="40" name="Shape 38"/>
          <p:cNvSpPr/>
          <p:nvPr/>
        </p:nvSpPr>
        <p:spPr>
          <a:xfrm>
            <a:off x="4736592" y="4123944"/>
            <a:ext cx="3977640" cy="0"/>
          </a:xfrm>
          <a:prstGeom prst="line">
            <a:avLst/>
          </a:prstGeom>
          <a:noFill/>
          <a:ln w="9525">
            <a:solidFill>
              <a:srgbClr val="B8DDF0"/>
            </a:solidFill>
            <a:prstDash val="solid"/>
          </a:ln>
        </p:spPr>
      </p:sp>
      <p:sp>
        <p:nvSpPr>
          <p:cNvPr id="41" name="Text 39"/>
          <p:cNvSpPr/>
          <p:nvPr/>
        </p:nvSpPr>
        <p:spPr>
          <a:xfrm>
            <a:off x="4736592" y="4169664"/>
            <a:ext cx="3977640" cy="585216"/>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M&amp;A Vendor Communication Guide ready with talking points, Q&amp;A/FAQ. Government and community relations talking points developed. Cascade plan defines who communicates what, to whom, and in what order — from CEO to front-line managers.</a:t>
            </a:r>
            <a:endParaRPr lang="en-US" sz="950" dirty="0"/>
          </a:p>
        </p:txBody>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MEDIA, DIGITAL &amp; BRAND</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Posture — Press, Web, Social &amp; Brand Transition</a:t>
            </a:r>
            <a:endParaRPr lang="en-US" sz="2600" dirty="0"/>
          </a:p>
        </p:txBody>
      </p:sp>
      <p:sp>
        <p:nvSpPr>
          <p:cNvPr id="6" name="Shape 4"/>
          <p:cNvSpPr/>
          <p:nvPr/>
        </p:nvSpPr>
        <p:spPr>
          <a:xfrm>
            <a:off x="256032" y="1389888"/>
            <a:ext cx="4434840" cy="256032"/>
          </a:xfrm>
          <a:prstGeom prst="roundRect">
            <a:avLst>
              <a:gd name="adj" fmla="val 10714"/>
            </a:avLst>
          </a:prstGeom>
          <a:solidFill>
            <a:srgbClr val="FFFFFF"/>
          </a:solidFill>
          <a:ln w="19050">
            <a:solidFill>
              <a:srgbClr val="0F4A5C"/>
            </a:solidFill>
            <a:prstDash val="solid"/>
          </a:ln>
        </p:spPr>
      </p:sp>
      <p:sp>
        <p:nvSpPr>
          <p:cNvPr id="7" name="Text 5"/>
          <p:cNvSpPr/>
          <p:nvPr/>
        </p:nvSpPr>
        <p:spPr>
          <a:xfrm>
            <a:off x="365760" y="1389888"/>
            <a:ext cx="4251960" cy="256032"/>
          </a:xfrm>
          <a:prstGeom prst="rect">
            <a:avLst/>
          </a:prstGeom>
          <a:noFill/>
          <a:ln/>
        </p:spPr>
        <p:txBody>
          <a:bodyPr wrap="square" rtlCol="0" anchor="ctr"/>
          <a:lstStyle/>
          <a:p>
            <a:pPr marL="0" indent="0">
              <a:buNone/>
            </a:pPr>
            <a:r>
              <a:rPr lang="en-US" sz="1150" b="1" dirty="0">
                <a:solidFill>
                  <a:srgbClr val="0F4A5C"/>
                </a:solidFill>
                <a:latin typeface="Calibri" pitchFamily="34" charset="0"/>
                <a:ea typeface="Calibri" pitchFamily="34" charset="-122"/>
                <a:cs typeface="Calibri" pitchFamily="34" charset="-120"/>
              </a:rPr>
              <a:t>Press &amp; Media</a:t>
            </a:r>
            <a:endParaRPr lang="en-US" sz="1150" dirty="0"/>
          </a:p>
        </p:txBody>
      </p:sp>
      <p:sp>
        <p:nvSpPr>
          <p:cNvPr id="8" name="Shape 6"/>
          <p:cNvSpPr/>
          <p:nvPr/>
        </p:nvSpPr>
        <p:spPr>
          <a:xfrm>
            <a:off x="256032" y="1645920"/>
            <a:ext cx="4434840" cy="731520"/>
          </a:xfrm>
          <a:prstGeom prst="rect">
            <a:avLst/>
          </a:prstGeom>
          <a:solidFill>
            <a:srgbClr val="FFFFFF"/>
          </a:solidFill>
          <a:ln w="6350">
            <a:solidFill>
              <a:srgbClr val="E0E0E0"/>
            </a:solidFill>
            <a:prstDash val="solid"/>
          </a:ln>
        </p:spPr>
      </p:sp>
      <p:sp>
        <p:nvSpPr>
          <p:cNvPr id="9" name="Text 7"/>
          <p:cNvSpPr/>
          <p:nvPr/>
        </p:nvSpPr>
        <p:spPr>
          <a:xfrm>
            <a:off x="365760" y="1682496"/>
            <a:ext cx="4233672" cy="640080"/>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Day 1 press release drafted, legally reviewed, and staged in wire service — ready to publish on close signal. CEO media briefing materials ready; mock interviews complete. Media list, press kit, and spokesperson protocols finalized. Reactive holding statements ready for top 10 sensitive topics.</a:t>
            </a:r>
            <a:endParaRPr lang="en-US" sz="1000" dirty="0"/>
          </a:p>
        </p:txBody>
      </p:sp>
      <p:sp>
        <p:nvSpPr>
          <p:cNvPr id="10" name="Shape 8"/>
          <p:cNvSpPr/>
          <p:nvPr/>
        </p:nvSpPr>
        <p:spPr>
          <a:xfrm>
            <a:off x="256032" y="2468880"/>
            <a:ext cx="4434840" cy="256032"/>
          </a:xfrm>
          <a:prstGeom prst="roundRect">
            <a:avLst>
              <a:gd name="adj" fmla="val 10714"/>
            </a:avLst>
          </a:prstGeom>
          <a:solidFill>
            <a:srgbClr val="FFFFFF"/>
          </a:solidFill>
          <a:ln w="19050">
            <a:solidFill>
              <a:srgbClr val="0F4A5C"/>
            </a:solidFill>
            <a:prstDash val="solid"/>
          </a:ln>
        </p:spPr>
      </p:sp>
      <p:sp>
        <p:nvSpPr>
          <p:cNvPr id="11" name="Text 9"/>
          <p:cNvSpPr/>
          <p:nvPr/>
        </p:nvSpPr>
        <p:spPr>
          <a:xfrm>
            <a:off x="365760" y="2468880"/>
            <a:ext cx="4251960" cy="256032"/>
          </a:xfrm>
          <a:prstGeom prst="rect">
            <a:avLst/>
          </a:prstGeom>
          <a:noFill/>
          <a:ln/>
        </p:spPr>
        <p:txBody>
          <a:bodyPr wrap="square" rtlCol="0" anchor="ctr"/>
          <a:lstStyle/>
          <a:p>
            <a:pPr marL="0" indent="0">
              <a:buNone/>
            </a:pPr>
            <a:r>
              <a:rPr lang="en-US" sz="1150" b="1" dirty="0">
                <a:solidFill>
                  <a:srgbClr val="0F4A5C"/>
                </a:solidFill>
                <a:latin typeface="Calibri" pitchFamily="34" charset="0"/>
                <a:ea typeface="Calibri" pitchFamily="34" charset="-122"/>
                <a:cs typeface="Calibri" pitchFamily="34" charset="-120"/>
              </a:rPr>
              <a:t>Digital — Web &amp; Social</a:t>
            </a:r>
            <a:endParaRPr lang="en-US" sz="1150" dirty="0"/>
          </a:p>
        </p:txBody>
      </p:sp>
      <p:sp>
        <p:nvSpPr>
          <p:cNvPr id="12" name="Shape 10"/>
          <p:cNvSpPr/>
          <p:nvPr/>
        </p:nvSpPr>
        <p:spPr>
          <a:xfrm>
            <a:off x="256032" y="2724912"/>
            <a:ext cx="4434840" cy="731520"/>
          </a:xfrm>
          <a:prstGeom prst="rect">
            <a:avLst/>
          </a:prstGeom>
          <a:solidFill>
            <a:srgbClr val="FFFFFF"/>
          </a:solidFill>
          <a:ln w="6350">
            <a:solidFill>
              <a:srgbClr val="E0E0E0"/>
            </a:solidFill>
            <a:prstDash val="solid"/>
          </a:ln>
        </p:spPr>
      </p:sp>
      <p:sp>
        <p:nvSpPr>
          <p:cNvPr id="13" name="Text 11"/>
          <p:cNvSpPr/>
          <p:nvPr/>
        </p:nvSpPr>
        <p:spPr>
          <a:xfrm>
            <a:off x="365760" y="2761488"/>
            <a:ext cx="4233672" cy="640080"/>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All Day 1 website content updates staged and QA'd — homepage, about page, leadership team, and newsroom. Social posts prepared for LinkedIn, X/Twitter, Facebook, and Instagram. Media monitoring dashboard active. Social community management protocol live.</a:t>
            </a:r>
            <a:endParaRPr lang="en-US" sz="1000" dirty="0"/>
          </a:p>
        </p:txBody>
      </p:sp>
      <p:sp>
        <p:nvSpPr>
          <p:cNvPr id="14" name="Shape 12"/>
          <p:cNvSpPr/>
          <p:nvPr/>
        </p:nvSpPr>
        <p:spPr>
          <a:xfrm>
            <a:off x="256032" y="3547872"/>
            <a:ext cx="4434840" cy="256032"/>
          </a:xfrm>
          <a:prstGeom prst="roundRect">
            <a:avLst>
              <a:gd name="adj" fmla="val 10714"/>
            </a:avLst>
          </a:prstGeom>
          <a:solidFill>
            <a:srgbClr val="FFFFFF"/>
          </a:solidFill>
          <a:ln w="19050">
            <a:solidFill>
              <a:srgbClr val="0F4A5C"/>
            </a:solidFill>
            <a:prstDash val="solid"/>
          </a:ln>
        </p:spPr>
      </p:sp>
      <p:sp>
        <p:nvSpPr>
          <p:cNvPr id="15" name="Text 13"/>
          <p:cNvSpPr/>
          <p:nvPr/>
        </p:nvSpPr>
        <p:spPr>
          <a:xfrm>
            <a:off x="365760" y="3547872"/>
            <a:ext cx="4251960" cy="256032"/>
          </a:xfrm>
          <a:prstGeom prst="rect">
            <a:avLst/>
          </a:prstGeom>
          <a:noFill/>
          <a:ln/>
        </p:spPr>
        <p:txBody>
          <a:bodyPr wrap="square" rtlCol="0" anchor="ctr"/>
          <a:lstStyle/>
          <a:p>
            <a:pPr marL="0" indent="0">
              <a:buNone/>
            </a:pPr>
            <a:r>
              <a:rPr lang="en-US" sz="1150" b="1" dirty="0">
                <a:solidFill>
                  <a:srgbClr val="0F4A5C"/>
                </a:solidFill>
                <a:latin typeface="Calibri" pitchFamily="34" charset="0"/>
                <a:ea typeface="Calibri" pitchFamily="34" charset="-122"/>
                <a:cs typeface="Calibri" pitchFamily="34" charset="-120"/>
              </a:rPr>
              <a:t>Brand Transition</a:t>
            </a:r>
            <a:endParaRPr lang="en-US" sz="1150" dirty="0"/>
          </a:p>
        </p:txBody>
      </p:sp>
      <p:sp>
        <p:nvSpPr>
          <p:cNvPr id="16" name="Shape 14"/>
          <p:cNvSpPr/>
          <p:nvPr/>
        </p:nvSpPr>
        <p:spPr>
          <a:xfrm>
            <a:off x="256032" y="3803904"/>
            <a:ext cx="4434840" cy="731520"/>
          </a:xfrm>
          <a:prstGeom prst="rect">
            <a:avLst/>
          </a:prstGeom>
          <a:solidFill>
            <a:srgbClr val="FFFFFF"/>
          </a:solidFill>
          <a:ln w="6350">
            <a:solidFill>
              <a:srgbClr val="E0E0E0"/>
            </a:solidFill>
            <a:prstDash val="solid"/>
          </a:ln>
        </p:spPr>
      </p:sp>
      <p:sp>
        <p:nvSpPr>
          <p:cNvPr id="17" name="Text 15"/>
          <p:cNvSpPr/>
          <p:nvPr/>
        </p:nvSpPr>
        <p:spPr>
          <a:xfrm>
            <a:off x="365760" y="3840480"/>
            <a:ext cx="4233672" cy="640080"/>
          </a:xfrm>
          <a:prstGeom prst="rect">
            <a:avLst/>
          </a:prstGeom>
          <a:noFill/>
          <a:ln/>
        </p:spPr>
        <p:txBody>
          <a:bodyPr wrap="square" rtlCol="0" anchor="t"/>
          <a:lstStyle/>
          <a:p>
            <a:pPr marL="0" indent="0">
              <a:buNone/>
            </a:pPr>
            <a:r>
              <a:rPr lang="en-US" sz="1000" dirty="0">
                <a:solidFill>
                  <a:srgbClr val="0A2A35"/>
                </a:solidFill>
                <a:latin typeface="Calibri" pitchFamily="34" charset="0"/>
                <a:ea typeface="Calibri" pitchFamily="34" charset="-122"/>
                <a:cs typeface="Calibri" pitchFamily="34" charset="-120"/>
              </a:rPr>
              <a:t>Day 1 brand transition plan complete — defines what changes on Day 1, what follows a phased schedule, and what waits until Day 100. Trademark clearance complete in all operating jurisdictions. Brand strategy approved. One active trademark conflict in Germany and France — managed under interim protocol.</a:t>
            </a:r>
            <a:endParaRPr lang="en-US" sz="1000" dirty="0"/>
          </a:p>
        </p:txBody>
      </p:sp>
      <p:sp>
        <p:nvSpPr>
          <p:cNvPr id="18" name="Shape 16"/>
          <p:cNvSpPr/>
          <p:nvPr/>
        </p:nvSpPr>
        <p:spPr>
          <a:xfrm>
            <a:off x="4892040" y="1389888"/>
            <a:ext cx="4005072" cy="256032"/>
          </a:xfrm>
          <a:prstGeom prst="roundRect">
            <a:avLst>
              <a:gd name="adj" fmla="val 10714"/>
            </a:avLst>
          </a:prstGeom>
          <a:solidFill>
            <a:srgbClr val="FFFFFF"/>
          </a:solidFill>
          <a:ln w="19050">
            <a:solidFill>
              <a:srgbClr val="0F4A5C"/>
            </a:solidFill>
            <a:prstDash val="solid"/>
          </a:ln>
        </p:spPr>
      </p:sp>
      <p:sp>
        <p:nvSpPr>
          <p:cNvPr id="19" name="Text 17"/>
          <p:cNvSpPr/>
          <p:nvPr/>
        </p:nvSpPr>
        <p:spPr>
          <a:xfrm>
            <a:off x="5001768" y="1389888"/>
            <a:ext cx="3822192" cy="256032"/>
          </a:xfrm>
          <a:prstGeom prst="rect">
            <a:avLst/>
          </a:prstGeom>
          <a:noFill/>
          <a:ln/>
        </p:spPr>
        <p:txBody>
          <a:bodyPr wrap="square" rtlCol="0" anchor="ctr"/>
          <a:lstStyle/>
          <a:p>
            <a:pPr marL="0" indent="0">
              <a:buNone/>
            </a:pPr>
            <a:r>
              <a:rPr lang="en-US" sz="1150" b="1" kern="0" spc="100" dirty="0">
                <a:solidFill>
                  <a:srgbClr val="0F4A5C"/>
                </a:solidFill>
                <a:latin typeface="Calibri" pitchFamily="34" charset="0"/>
                <a:ea typeface="Calibri" pitchFamily="34" charset="-122"/>
                <a:cs typeface="Calibri" pitchFamily="34" charset="-120"/>
              </a:rPr>
              <a:t>COMMS STATUS</a:t>
            </a:r>
            <a:endParaRPr lang="en-US" sz="1150" dirty="0"/>
          </a:p>
        </p:txBody>
      </p:sp>
      <p:sp>
        <p:nvSpPr>
          <p:cNvPr id="20" name="Shape 18"/>
          <p:cNvSpPr/>
          <p:nvPr/>
        </p:nvSpPr>
        <p:spPr>
          <a:xfrm>
            <a:off x="4892040" y="1700784"/>
            <a:ext cx="4005072" cy="539496"/>
          </a:xfrm>
          <a:prstGeom prst="rect">
            <a:avLst/>
          </a:prstGeom>
          <a:solidFill>
            <a:srgbClr val="FFFFFF"/>
          </a:solidFill>
          <a:ln w="6350">
            <a:solidFill>
              <a:srgbClr val="E0E0E0"/>
            </a:solidFill>
            <a:prstDash val="solid"/>
          </a:ln>
        </p:spPr>
      </p:sp>
      <p:sp>
        <p:nvSpPr>
          <p:cNvPr id="21" name="Shape 19"/>
          <p:cNvSpPr/>
          <p:nvPr/>
        </p:nvSpPr>
        <p:spPr>
          <a:xfrm>
            <a:off x="4983480" y="1810512"/>
            <a:ext cx="128016" cy="128016"/>
          </a:xfrm>
          <a:prstGeom prst="ellipse">
            <a:avLst/>
          </a:prstGeom>
          <a:solidFill>
            <a:srgbClr val="1B7A9A"/>
          </a:solidFill>
          <a:ln w="12700">
            <a:solidFill>
              <a:srgbClr val="1B7A9A"/>
            </a:solidFill>
            <a:prstDash val="solid"/>
          </a:ln>
        </p:spPr>
      </p:sp>
      <p:sp>
        <p:nvSpPr>
          <p:cNvPr id="22" name="Text 20"/>
          <p:cNvSpPr/>
          <p:nvPr/>
        </p:nvSpPr>
        <p:spPr>
          <a:xfrm>
            <a:off x="5166360" y="1700784"/>
            <a:ext cx="3685032" cy="201168"/>
          </a:xfrm>
          <a:prstGeom prst="rect">
            <a:avLst/>
          </a:prstGeom>
          <a:noFill/>
          <a:ln/>
        </p:spPr>
        <p:txBody>
          <a:bodyPr wrap="square" rtlCol="0" anchor="b"/>
          <a:lstStyle/>
          <a:p>
            <a:pPr marL="0" indent="0">
              <a:buNone/>
            </a:pPr>
            <a:r>
              <a:rPr lang="en-US" sz="1000" b="1" dirty="0">
                <a:solidFill>
                  <a:srgbClr val="0F4A5C"/>
                </a:solidFill>
                <a:latin typeface="Calibri" pitchFamily="34" charset="0"/>
                <a:ea typeface="Calibri" pitchFamily="34" charset="-122"/>
                <a:cs typeface="Calibri" pitchFamily="34" charset="-120"/>
              </a:rPr>
              <a:t>Press Release</a:t>
            </a:r>
            <a:endParaRPr lang="en-US" sz="1000" dirty="0"/>
          </a:p>
        </p:txBody>
      </p:sp>
      <p:sp>
        <p:nvSpPr>
          <p:cNvPr id="23" name="Text 21"/>
          <p:cNvSpPr/>
          <p:nvPr/>
        </p:nvSpPr>
        <p:spPr>
          <a:xfrm>
            <a:off x="5166360" y="1911096"/>
            <a:ext cx="3685032" cy="329184"/>
          </a:xfrm>
          <a:prstGeom prst="rect">
            <a:avLst/>
          </a:prstGeom>
          <a:noFill/>
          <a:ln/>
        </p:spPr>
        <p:txBody>
          <a:bodyPr wrap="square" rtlCol="0" anchor="t"/>
          <a:lstStyle/>
          <a:p>
            <a:pPr marL="0" indent="0">
              <a:buNone/>
            </a:pPr>
            <a:r>
              <a:rPr lang="en-US" sz="900" dirty="0">
                <a:solidFill>
                  <a:srgbClr val="0A2A35"/>
                </a:solidFill>
                <a:latin typeface="Calibri" pitchFamily="34" charset="0"/>
                <a:ea typeface="Calibri" pitchFamily="34" charset="-122"/>
                <a:cs typeface="Calibri" pitchFamily="34" charset="-120"/>
              </a:rPr>
              <a:t>Staged in wire service. Legally reviewed. Ready to publish on Day 1 close signal.</a:t>
            </a:r>
            <a:endParaRPr lang="en-US" sz="900" dirty="0"/>
          </a:p>
        </p:txBody>
      </p:sp>
      <p:sp>
        <p:nvSpPr>
          <p:cNvPr id="24" name="Shape 22"/>
          <p:cNvSpPr/>
          <p:nvPr/>
        </p:nvSpPr>
        <p:spPr>
          <a:xfrm>
            <a:off x="4892040" y="2295144"/>
            <a:ext cx="4005072" cy="539496"/>
          </a:xfrm>
          <a:prstGeom prst="rect">
            <a:avLst/>
          </a:prstGeom>
          <a:solidFill>
            <a:srgbClr val="FFFFFF"/>
          </a:solidFill>
          <a:ln w="6350">
            <a:solidFill>
              <a:srgbClr val="E0E0E0"/>
            </a:solidFill>
            <a:prstDash val="solid"/>
          </a:ln>
        </p:spPr>
      </p:sp>
      <p:sp>
        <p:nvSpPr>
          <p:cNvPr id="25" name="Shape 23"/>
          <p:cNvSpPr/>
          <p:nvPr/>
        </p:nvSpPr>
        <p:spPr>
          <a:xfrm>
            <a:off x="4983480" y="2404872"/>
            <a:ext cx="128016" cy="128016"/>
          </a:xfrm>
          <a:prstGeom prst="ellipse">
            <a:avLst/>
          </a:prstGeom>
          <a:solidFill>
            <a:srgbClr val="1B7A9A"/>
          </a:solidFill>
          <a:ln w="12700">
            <a:solidFill>
              <a:srgbClr val="1B7A9A"/>
            </a:solidFill>
            <a:prstDash val="solid"/>
          </a:ln>
        </p:spPr>
      </p:sp>
      <p:sp>
        <p:nvSpPr>
          <p:cNvPr id="26" name="Text 24"/>
          <p:cNvSpPr/>
          <p:nvPr/>
        </p:nvSpPr>
        <p:spPr>
          <a:xfrm>
            <a:off x="5166360" y="2295144"/>
            <a:ext cx="3685032" cy="201168"/>
          </a:xfrm>
          <a:prstGeom prst="rect">
            <a:avLst/>
          </a:prstGeom>
          <a:noFill/>
          <a:ln/>
        </p:spPr>
        <p:txBody>
          <a:bodyPr wrap="square" rtlCol="0" anchor="b"/>
          <a:lstStyle/>
          <a:p>
            <a:pPr marL="0" indent="0">
              <a:buNone/>
            </a:pPr>
            <a:r>
              <a:rPr lang="en-US" sz="1000" b="1" dirty="0">
                <a:solidFill>
                  <a:srgbClr val="0F4A5C"/>
                </a:solidFill>
                <a:latin typeface="Calibri" pitchFamily="34" charset="0"/>
                <a:ea typeface="Calibri" pitchFamily="34" charset="-122"/>
                <a:cs typeface="Calibri" pitchFamily="34" charset="-120"/>
              </a:rPr>
              <a:t>Website</a:t>
            </a:r>
            <a:endParaRPr lang="en-US" sz="1000" dirty="0"/>
          </a:p>
        </p:txBody>
      </p:sp>
      <p:sp>
        <p:nvSpPr>
          <p:cNvPr id="27" name="Text 25"/>
          <p:cNvSpPr/>
          <p:nvPr/>
        </p:nvSpPr>
        <p:spPr>
          <a:xfrm>
            <a:off x="5166360" y="2505456"/>
            <a:ext cx="3685032" cy="329184"/>
          </a:xfrm>
          <a:prstGeom prst="rect">
            <a:avLst/>
          </a:prstGeom>
          <a:noFill/>
          <a:ln/>
        </p:spPr>
        <p:txBody>
          <a:bodyPr wrap="square" rtlCol="0" anchor="t"/>
          <a:lstStyle/>
          <a:p>
            <a:pPr marL="0" indent="0">
              <a:buNone/>
            </a:pPr>
            <a:r>
              <a:rPr lang="en-US" sz="900" dirty="0">
                <a:solidFill>
                  <a:srgbClr val="0A2A35"/>
                </a:solidFill>
                <a:latin typeface="Calibri" pitchFamily="34" charset="0"/>
                <a:ea typeface="Calibri" pitchFamily="34" charset="-122"/>
                <a:cs typeface="Calibri" pitchFamily="34" charset="-120"/>
              </a:rPr>
              <a:t>All content updates staged and QA'd. Ready to publish simultaneously with press release.</a:t>
            </a:r>
            <a:endParaRPr lang="en-US" sz="900" dirty="0"/>
          </a:p>
        </p:txBody>
      </p:sp>
      <p:sp>
        <p:nvSpPr>
          <p:cNvPr id="28" name="Shape 26"/>
          <p:cNvSpPr/>
          <p:nvPr/>
        </p:nvSpPr>
        <p:spPr>
          <a:xfrm>
            <a:off x="4892040" y="2889504"/>
            <a:ext cx="4005072" cy="539496"/>
          </a:xfrm>
          <a:prstGeom prst="rect">
            <a:avLst/>
          </a:prstGeom>
          <a:solidFill>
            <a:srgbClr val="FFFFFF"/>
          </a:solidFill>
          <a:ln w="6350">
            <a:solidFill>
              <a:srgbClr val="E0E0E0"/>
            </a:solidFill>
            <a:prstDash val="solid"/>
          </a:ln>
        </p:spPr>
      </p:sp>
      <p:sp>
        <p:nvSpPr>
          <p:cNvPr id="29" name="Shape 27"/>
          <p:cNvSpPr/>
          <p:nvPr/>
        </p:nvSpPr>
        <p:spPr>
          <a:xfrm>
            <a:off x="4983480" y="2999232"/>
            <a:ext cx="128016" cy="128016"/>
          </a:xfrm>
          <a:prstGeom prst="ellipse">
            <a:avLst/>
          </a:prstGeom>
          <a:solidFill>
            <a:srgbClr val="1B7A9A"/>
          </a:solidFill>
          <a:ln w="12700">
            <a:solidFill>
              <a:srgbClr val="1B7A9A"/>
            </a:solidFill>
            <a:prstDash val="solid"/>
          </a:ln>
        </p:spPr>
      </p:sp>
      <p:sp>
        <p:nvSpPr>
          <p:cNvPr id="30" name="Text 28"/>
          <p:cNvSpPr/>
          <p:nvPr/>
        </p:nvSpPr>
        <p:spPr>
          <a:xfrm>
            <a:off x="5166360" y="2889504"/>
            <a:ext cx="3685032" cy="201168"/>
          </a:xfrm>
          <a:prstGeom prst="rect">
            <a:avLst/>
          </a:prstGeom>
          <a:noFill/>
          <a:ln/>
        </p:spPr>
        <p:txBody>
          <a:bodyPr wrap="square" rtlCol="0" anchor="b"/>
          <a:lstStyle/>
          <a:p>
            <a:pPr marL="0" indent="0">
              <a:buNone/>
            </a:pPr>
            <a:r>
              <a:rPr lang="en-US" sz="1000" b="1" dirty="0">
                <a:solidFill>
                  <a:srgbClr val="0F4A5C"/>
                </a:solidFill>
                <a:latin typeface="Calibri" pitchFamily="34" charset="0"/>
                <a:ea typeface="Calibri" pitchFamily="34" charset="-122"/>
                <a:cs typeface="Calibri" pitchFamily="34" charset="-120"/>
              </a:rPr>
              <a:t>Social Media</a:t>
            </a:r>
            <a:endParaRPr lang="en-US" sz="1000" dirty="0"/>
          </a:p>
        </p:txBody>
      </p:sp>
      <p:sp>
        <p:nvSpPr>
          <p:cNvPr id="31" name="Text 29"/>
          <p:cNvSpPr/>
          <p:nvPr/>
        </p:nvSpPr>
        <p:spPr>
          <a:xfrm>
            <a:off x="5166360" y="3099816"/>
            <a:ext cx="3685032" cy="329184"/>
          </a:xfrm>
          <a:prstGeom prst="rect">
            <a:avLst/>
          </a:prstGeom>
          <a:noFill/>
          <a:ln/>
        </p:spPr>
        <p:txBody>
          <a:bodyPr wrap="square" rtlCol="0" anchor="t"/>
          <a:lstStyle/>
          <a:p>
            <a:pPr marL="0" indent="0">
              <a:buNone/>
            </a:pPr>
            <a:r>
              <a:rPr lang="en-US" sz="900" dirty="0">
                <a:solidFill>
                  <a:srgbClr val="0A2A35"/>
                </a:solidFill>
                <a:latin typeface="Calibri" pitchFamily="34" charset="0"/>
                <a:ea typeface="Calibri" pitchFamily="34" charset="-122"/>
                <a:cs typeface="Calibri" pitchFamily="34" charset="-120"/>
              </a:rPr>
              <a:t>Posts prepared across all platforms. Publishing queue loaded and scheduled for Day 1 trigger.</a:t>
            </a:r>
            <a:endParaRPr lang="en-US" sz="900" dirty="0"/>
          </a:p>
        </p:txBody>
      </p:sp>
      <p:sp>
        <p:nvSpPr>
          <p:cNvPr id="32" name="Shape 30"/>
          <p:cNvSpPr/>
          <p:nvPr/>
        </p:nvSpPr>
        <p:spPr>
          <a:xfrm>
            <a:off x="4892040" y="3483864"/>
            <a:ext cx="4005072" cy="539496"/>
          </a:xfrm>
          <a:prstGeom prst="rect">
            <a:avLst/>
          </a:prstGeom>
          <a:solidFill>
            <a:srgbClr val="FFFFFF"/>
          </a:solidFill>
          <a:ln w="6350">
            <a:solidFill>
              <a:srgbClr val="E0E0E0"/>
            </a:solidFill>
            <a:prstDash val="solid"/>
          </a:ln>
        </p:spPr>
      </p:sp>
      <p:sp>
        <p:nvSpPr>
          <p:cNvPr id="33" name="Shape 31"/>
          <p:cNvSpPr/>
          <p:nvPr/>
        </p:nvSpPr>
        <p:spPr>
          <a:xfrm>
            <a:off x="4983480" y="3593592"/>
            <a:ext cx="128016" cy="128016"/>
          </a:xfrm>
          <a:prstGeom prst="ellipse">
            <a:avLst/>
          </a:prstGeom>
          <a:solidFill>
            <a:srgbClr val="1B7A9A"/>
          </a:solidFill>
          <a:ln w="12700">
            <a:solidFill>
              <a:srgbClr val="1B7A9A"/>
            </a:solidFill>
            <a:prstDash val="solid"/>
          </a:ln>
        </p:spPr>
      </p:sp>
      <p:sp>
        <p:nvSpPr>
          <p:cNvPr id="34" name="Text 32"/>
          <p:cNvSpPr/>
          <p:nvPr/>
        </p:nvSpPr>
        <p:spPr>
          <a:xfrm>
            <a:off x="5166360" y="3483864"/>
            <a:ext cx="3685032" cy="201168"/>
          </a:xfrm>
          <a:prstGeom prst="rect">
            <a:avLst/>
          </a:prstGeom>
          <a:noFill/>
          <a:ln/>
        </p:spPr>
        <p:txBody>
          <a:bodyPr wrap="square" rtlCol="0" anchor="b"/>
          <a:lstStyle/>
          <a:p>
            <a:pPr marL="0" indent="0">
              <a:buNone/>
            </a:pPr>
            <a:r>
              <a:rPr lang="en-US" sz="1000" b="1" dirty="0">
                <a:solidFill>
                  <a:srgbClr val="0F4A5C"/>
                </a:solidFill>
                <a:latin typeface="Calibri" pitchFamily="34" charset="0"/>
                <a:ea typeface="Calibri" pitchFamily="34" charset="-122"/>
                <a:cs typeface="Calibri" pitchFamily="34" charset="-120"/>
              </a:rPr>
              <a:t>Employee Comms</a:t>
            </a:r>
            <a:endParaRPr lang="en-US" sz="1000" dirty="0"/>
          </a:p>
        </p:txBody>
      </p:sp>
      <p:sp>
        <p:nvSpPr>
          <p:cNvPr id="35" name="Text 33"/>
          <p:cNvSpPr/>
          <p:nvPr/>
        </p:nvSpPr>
        <p:spPr>
          <a:xfrm>
            <a:off x="5166360" y="3694176"/>
            <a:ext cx="3685032" cy="329184"/>
          </a:xfrm>
          <a:prstGeom prst="rect">
            <a:avLst/>
          </a:prstGeom>
          <a:noFill/>
          <a:ln/>
        </p:spPr>
        <p:txBody>
          <a:bodyPr wrap="square" rtlCol="0" anchor="t"/>
          <a:lstStyle/>
          <a:p>
            <a:pPr marL="0" indent="0">
              <a:buNone/>
            </a:pPr>
            <a:r>
              <a:rPr lang="en-US" sz="900" dirty="0">
                <a:solidFill>
                  <a:srgbClr val="0A2A35"/>
                </a:solidFill>
                <a:latin typeface="Calibri" pitchFamily="34" charset="0"/>
                <a:ea typeface="Calibri" pitchFamily="34" charset="-122"/>
                <a:cs typeface="Calibri" pitchFamily="34" charset="-120"/>
              </a:rPr>
              <a:t>All-employee letter and leadership cascade ready. Town hall scripted and production-ready.</a:t>
            </a:r>
            <a:endParaRPr lang="en-US" sz="900" dirty="0"/>
          </a:p>
        </p:txBody>
      </p:sp>
      <p:sp>
        <p:nvSpPr>
          <p:cNvPr id="36" name="Shape 34"/>
          <p:cNvSpPr/>
          <p:nvPr/>
        </p:nvSpPr>
        <p:spPr>
          <a:xfrm>
            <a:off x="4892040" y="4078224"/>
            <a:ext cx="4005072" cy="539496"/>
          </a:xfrm>
          <a:prstGeom prst="rect">
            <a:avLst/>
          </a:prstGeom>
          <a:solidFill>
            <a:srgbClr val="FFF8E1"/>
          </a:solidFill>
          <a:ln w="6350">
            <a:solidFill>
              <a:srgbClr val="E0E0E0"/>
            </a:solidFill>
            <a:prstDash val="solid"/>
          </a:ln>
        </p:spPr>
      </p:sp>
      <p:sp>
        <p:nvSpPr>
          <p:cNvPr id="37" name="Shape 35"/>
          <p:cNvSpPr/>
          <p:nvPr/>
        </p:nvSpPr>
        <p:spPr>
          <a:xfrm>
            <a:off x="4983480" y="4187952"/>
            <a:ext cx="128016" cy="128016"/>
          </a:xfrm>
          <a:prstGeom prst="ellipse">
            <a:avLst/>
          </a:prstGeom>
          <a:solidFill>
            <a:srgbClr val="C97B00"/>
          </a:solidFill>
          <a:ln w="12700">
            <a:solidFill>
              <a:srgbClr val="C97B00"/>
            </a:solidFill>
            <a:prstDash val="solid"/>
          </a:ln>
        </p:spPr>
      </p:sp>
      <p:sp>
        <p:nvSpPr>
          <p:cNvPr id="38" name="Text 36"/>
          <p:cNvSpPr/>
          <p:nvPr/>
        </p:nvSpPr>
        <p:spPr>
          <a:xfrm>
            <a:off x="5166360" y="4078224"/>
            <a:ext cx="3685032" cy="201168"/>
          </a:xfrm>
          <a:prstGeom prst="rect">
            <a:avLst/>
          </a:prstGeom>
          <a:noFill/>
          <a:ln/>
        </p:spPr>
        <p:txBody>
          <a:bodyPr wrap="square" rtlCol="0" anchor="b"/>
          <a:lstStyle/>
          <a:p>
            <a:pPr marL="0" indent="0">
              <a:buNone/>
            </a:pPr>
            <a:r>
              <a:rPr lang="en-US" sz="1000" b="1" dirty="0">
                <a:solidFill>
                  <a:srgbClr val="7A4800"/>
                </a:solidFill>
                <a:latin typeface="Calibri" pitchFamily="34" charset="0"/>
                <a:ea typeface="Calibri" pitchFamily="34" charset="-122"/>
                <a:cs typeface="Calibri" pitchFamily="34" charset="-120"/>
              </a:rPr>
              <a:t>Trademark ⚠ Active</a:t>
            </a:r>
            <a:endParaRPr lang="en-US" sz="1000" dirty="0"/>
          </a:p>
        </p:txBody>
      </p:sp>
      <p:sp>
        <p:nvSpPr>
          <p:cNvPr id="39" name="Text 37"/>
          <p:cNvSpPr/>
          <p:nvPr/>
        </p:nvSpPr>
        <p:spPr>
          <a:xfrm>
            <a:off x="5166360" y="4288536"/>
            <a:ext cx="3685032" cy="329184"/>
          </a:xfrm>
          <a:prstGeom prst="rect">
            <a:avLst/>
          </a:prstGeom>
          <a:noFill/>
          <a:ln/>
        </p:spPr>
        <p:txBody>
          <a:bodyPr wrap="square" rtlCol="0" anchor="t"/>
          <a:lstStyle/>
          <a:p>
            <a:pPr marL="0" indent="0">
              <a:buNone/>
            </a:pPr>
            <a:r>
              <a:rPr lang="en-US" sz="900" dirty="0">
                <a:solidFill>
                  <a:srgbClr val="0A2A35"/>
                </a:solidFill>
                <a:latin typeface="Calibri" pitchFamily="34" charset="0"/>
                <a:ea typeface="Calibri" pitchFamily="34" charset="-122"/>
                <a:cs typeface="Calibri" pitchFamily="34" charset="-120"/>
              </a:rPr>
              <a:t>Conflict in Germany and France — preferred combined brand name blocked. Interim protocol issued to EU teams for Day 1.</a:t>
            </a:r>
            <a:endParaRPr lang="en-US" sz="900" dirty="0"/>
          </a:p>
        </p:txBody>
      </p:sp>
      <p:sp>
        <p:nvSpPr>
          <p:cNvPr id="40" name="Text 3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1" name="Text 3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1 of 2</a:t>
            </a:r>
            <a:endParaRPr lang="en-US" sz="2600" dirty="0"/>
          </a:p>
        </p:txBody>
      </p:sp>
      <p:sp>
        <p:nvSpPr>
          <p:cNvPr id="6" name="Shape 4"/>
          <p:cNvSpPr/>
          <p:nvPr/>
        </p:nvSpPr>
        <p:spPr>
          <a:xfrm>
            <a:off x="256032" y="1417320"/>
            <a:ext cx="8631936" cy="1024128"/>
          </a:xfrm>
          <a:prstGeom prst="rect">
            <a:avLst/>
          </a:prstGeom>
          <a:solidFill>
            <a:srgbClr val="FFF8E1"/>
          </a:solidFill>
          <a:ln w="9525">
            <a:solidFill>
              <a:srgbClr val="E0E0E0"/>
            </a:solidFill>
            <a:prstDash val="solid"/>
          </a:ln>
        </p:spPr>
      </p:sp>
      <p:sp>
        <p:nvSpPr>
          <p:cNvPr id="7" name="Shape 5"/>
          <p:cNvSpPr/>
          <p:nvPr/>
        </p:nvSpPr>
        <p:spPr>
          <a:xfrm>
            <a:off x="320040" y="1527048"/>
            <a:ext cx="822960" cy="219456"/>
          </a:xfrm>
          <a:prstGeom prst="roundRect">
            <a:avLst>
              <a:gd name="adj" fmla="val 16667"/>
            </a:avLst>
          </a:prstGeom>
          <a:solidFill>
            <a:srgbClr val="FFFFFF"/>
          </a:solidFill>
          <a:ln w="19050">
            <a:solidFill>
              <a:srgbClr val="B91C1C"/>
            </a:solidFill>
            <a:prstDash val="solid"/>
          </a:ln>
        </p:spPr>
      </p:sp>
      <p:sp>
        <p:nvSpPr>
          <p:cNvPr id="8" name="Text 6"/>
          <p:cNvSpPr/>
          <p:nvPr/>
        </p:nvSpPr>
        <p:spPr>
          <a:xfrm>
            <a:off x="320040" y="1527048"/>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Issue</a:t>
            </a:r>
            <a:endParaRPr lang="en-US" sz="900" dirty="0"/>
          </a:p>
        </p:txBody>
      </p:sp>
      <p:sp>
        <p:nvSpPr>
          <p:cNvPr id="9" name="Shape 7"/>
          <p:cNvSpPr/>
          <p:nvPr/>
        </p:nvSpPr>
        <p:spPr>
          <a:xfrm>
            <a:off x="1188720" y="1527048"/>
            <a:ext cx="749808" cy="219456"/>
          </a:xfrm>
          <a:prstGeom prst="roundRect">
            <a:avLst>
              <a:gd name="adj" fmla="val 16667"/>
            </a:avLst>
          </a:prstGeom>
          <a:solidFill>
            <a:srgbClr val="FEE2E2"/>
          </a:solidFill>
          <a:ln w="12700">
            <a:solidFill>
              <a:srgbClr val="FEE2E2"/>
            </a:solidFill>
            <a:prstDash val="solid"/>
          </a:ln>
        </p:spPr>
      </p:sp>
      <p:sp>
        <p:nvSpPr>
          <p:cNvPr id="10" name="Text 8"/>
          <p:cNvSpPr/>
          <p:nvPr/>
        </p:nvSpPr>
        <p:spPr>
          <a:xfrm>
            <a:off x="1188720" y="1527048"/>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90472"/>
            <a:ext cx="6821424" cy="292608"/>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Trademark conflict — preferred combined brand name blocked in Germany and France</a:t>
            </a:r>
            <a:endParaRPr lang="en-US" sz="1150" dirty="0"/>
          </a:p>
        </p:txBody>
      </p:sp>
      <p:sp>
        <p:nvSpPr>
          <p:cNvPr id="12" name="Text 10"/>
          <p:cNvSpPr/>
          <p:nvPr/>
        </p:nvSpPr>
        <p:spPr>
          <a:xfrm>
            <a:off x="320040" y="1819656"/>
            <a:ext cx="4224528" cy="566928"/>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The preferred combined entity brand name cannot be used in Germany and France due to an existing trademark held by a third party. All Day 1 communications in those markets must use the interim approved name. Risk of customer confusion and brand inconsistency from Day 1.</a:t>
            </a:r>
            <a:endParaRPr lang="en-US" sz="950" dirty="0"/>
          </a:p>
        </p:txBody>
      </p:sp>
      <p:sp>
        <p:nvSpPr>
          <p:cNvPr id="13" name="Text 11"/>
          <p:cNvSpPr/>
          <p:nvPr/>
        </p:nvSpPr>
        <p:spPr>
          <a:xfrm>
            <a:off x="4681728" y="1819656"/>
            <a:ext cx="4224528" cy="566928"/>
          </a:xfrm>
          <a:prstGeom prst="rect">
            <a:avLst/>
          </a:prstGeom>
          <a:noFill/>
          <a:ln/>
        </p:spPr>
        <p:txBody>
          <a:bodyPr wrap="square" rtlCol="0" anchor="t"/>
          <a:lstStyle/>
          <a:p>
            <a:pPr marL="0" indent="0">
              <a:buNone/>
            </a:pPr>
            <a:r>
              <a:rPr lang="en-US" sz="950" i="1" dirty="0">
                <a:solidFill>
                  <a:srgbClr val="1A5A72"/>
                </a:solidFill>
                <a:latin typeface="Calibri" pitchFamily="34" charset="0"/>
                <a:ea typeface="Calibri" pitchFamily="34" charset="-122"/>
                <a:cs typeface="Calibri" pitchFamily="34" charset="-120"/>
              </a:rPr>
              <a:t>→ Communications Lead to issue briefing to EU sales and account management teams by 9 AM on Day 1 covering interim naming protocol. All EU-facing Day 1 materials updated with interim name. Legal tracking resolution timeline. Expected resolution: 60–90 days.</a:t>
            </a:r>
            <a:endParaRPr lang="en-US" sz="950" dirty="0"/>
          </a:p>
        </p:txBody>
      </p:sp>
      <p:sp>
        <p:nvSpPr>
          <p:cNvPr id="14" name="Shape 12"/>
          <p:cNvSpPr/>
          <p:nvPr/>
        </p:nvSpPr>
        <p:spPr>
          <a:xfrm>
            <a:off x="4572000" y="1801368"/>
            <a:ext cx="0" cy="603504"/>
          </a:xfrm>
          <a:prstGeom prst="line">
            <a:avLst/>
          </a:prstGeom>
          <a:noFill/>
          <a:ln w="9525">
            <a:solidFill>
              <a:srgbClr val="E0E0E0"/>
            </a:solidFill>
            <a:prstDash val="solid"/>
          </a:ln>
        </p:spPr>
      </p:sp>
      <p:sp>
        <p:nvSpPr>
          <p:cNvPr id="15" name="Shape 13"/>
          <p:cNvSpPr/>
          <p:nvPr/>
        </p:nvSpPr>
        <p:spPr>
          <a:xfrm>
            <a:off x="256032" y="2505456"/>
            <a:ext cx="8631936" cy="1024128"/>
          </a:xfrm>
          <a:prstGeom prst="rect">
            <a:avLst/>
          </a:prstGeom>
          <a:solidFill>
            <a:srgbClr val="FFFFFF"/>
          </a:solidFill>
          <a:ln w="9525">
            <a:solidFill>
              <a:srgbClr val="E0E0E0"/>
            </a:solidFill>
            <a:prstDash val="solid"/>
          </a:ln>
        </p:spPr>
      </p:sp>
      <p:sp>
        <p:nvSpPr>
          <p:cNvPr id="16" name="Shape 14"/>
          <p:cNvSpPr/>
          <p:nvPr/>
        </p:nvSpPr>
        <p:spPr>
          <a:xfrm>
            <a:off x="320040" y="2615184"/>
            <a:ext cx="822960" cy="219456"/>
          </a:xfrm>
          <a:prstGeom prst="roundRect">
            <a:avLst>
              <a:gd name="adj" fmla="val 16667"/>
            </a:avLst>
          </a:prstGeom>
          <a:solidFill>
            <a:srgbClr val="FFFFFF"/>
          </a:solidFill>
          <a:ln w="19050">
            <a:solidFill>
              <a:srgbClr val="B91C1C"/>
            </a:solidFill>
            <a:prstDash val="solid"/>
          </a:ln>
        </p:spPr>
      </p:sp>
      <p:sp>
        <p:nvSpPr>
          <p:cNvPr id="17" name="Text 15"/>
          <p:cNvSpPr/>
          <p:nvPr/>
        </p:nvSpPr>
        <p:spPr>
          <a:xfrm>
            <a:off x="320040" y="2615184"/>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18" name="Shape 16"/>
          <p:cNvSpPr/>
          <p:nvPr/>
        </p:nvSpPr>
        <p:spPr>
          <a:xfrm>
            <a:off x="1188720" y="2615184"/>
            <a:ext cx="749808" cy="219456"/>
          </a:xfrm>
          <a:prstGeom prst="roundRect">
            <a:avLst>
              <a:gd name="adj" fmla="val 16667"/>
            </a:avLst>
          </a:prstGeom>
          <a:solidFill>
            <a:srgbClr val="FEE2E2"/>
          </a:solidFill>
          <a:ln w="12700">
            <a:solidFill>
              <a:srgbClr val="FEE2E2"/>
            </a:solidFill>
            <a:prstDash val="solid"/>
          </a:ln>
        </p:spPr>
      </p:sp>
      <p:sp>
        <p:nvSpPr>
          <p:cNvPr id="19" name="Text 17"/>
          <p:cNvSpPr/>
          <p:nvPr/>
        </p:nvSpPr>
        <p:spPr>
          <a:xfrm>
            <a:off x="1188720" y="2615184"/>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0" name="Text 18"/>
          <p:cNvSpPr/>
          <p:nvPr/>
        </p:nvSpPr>
        <p:spPr>
          <a:xfrm>
            <a:off x="1993392" y="2578608"/>
            <a:ext cx="6821424" cy="292608"/>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Day 1 communications sequence not fully executed per run-of-show timeline</a:t>
            </a:r>
            <a:endParaRPr lang="en-US" sz="1150" dirty="0"/>
          </a:p>
        </p:txBody>
      </p:sp>
      <p:sp>
        <p:nvSpPr>
          <p:cNvPr id="21" name="Text 19"/>
          <p:cNvSpPr/>
          <p:nvPr/>
        </p:nvSpPr>
        <p:spPr>
          <a:xfrm>
            <a:off x="320040" y="2907792"/>
            <a:ext cx="4224528" cy="566928"/>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If any staged asset fails to publish at its designated time — regulatory filing, investor comms, employee announcement, press release, social — the sequencing breaks down. Any out-of-order publication risks regulatory violation or stakeholder confusion.</a:t>
            </a:r>
            <a:endParaRPr lang="en-US" sz="950" dirty="0"/>
          </a:p>
        </p:txBody>
      </p:sp>
      <p:sp>
        <p:nvSpPr>
          <p:cNvPr id="22" name="Text 20"/>
          <p:cNvSpPr/>
          <p:nvPr/>
        </p:nvSpPr>
        <p:spPr>
          <a:xfrm>
            <a:off x="4681728" y="2907792"/>
            <a:ext cx="4224528" cy="566928"/>
          </a:xfrm>
          <a:prstGeom prst="rect">
            <a:avLst/>
          </a:prstGeom>
          <a:noFill/>
          <a:ln/>
        </p:spPr>
        <p:txBody>
          <a:bodyPr wrap="square" rtlCol="0" anchor="t"/>
          <a:lstStyle/>
          <a:p>
            <a:pPr marL="0" indent="0">
              <a:buNone/>
            </a:pPr>
            <a:r>
              <a:rPr lang="en-US" sz="950" i="1" dirty="0">
                <a:solidFill>
                  <a:srgbClr val="1A5A72"/>
                </a:solidFill>
                <a:latin typeface="Calibri" pitchFamily="34" charset="0"/>
                <a:ea typeface="Calibri" pitchFamily="34" charset="-122"/>
                <a:cs typeface="Calibri" pitchFamily="34" charset="-120"/>
              </a:rPr>
              <a:t>→ Build a minute-by-minute Day 1 run-of-show from 6 AM with named owners for every action. Communications Lead on call at 5 AM. Backup publish method confirmed for every digital asset. Any missed milestone escalated to Communications Lead and IMO within 15 minutes.</a:t>
            </a:r>
            <a:endParaRPr lang="en-US" sz="950" dirty="0"/>
          </a:p>
        </p:txBody>
      </p:sp>
      <p:sp>
        <p:nvSpPr>
          <p:cNvPr id="23" name="Shape 21"/>
          <p:cNvSpPr/>
          <p:nvPr/>
        </p:nvSpPr>
        <p:spPr>
          <a:xfrm>
            <a:off x="4572000" y="2889504"/>
            <a:ext cx="0" cy="603504"/>
          </a:xfrm>
          <a:prstGeom prst="line">
            <a:avLst/>
          </a:prstGeom>
          <a:noFill/>
          <a:ln w="9525">
            <a:solidFill>
              <a:srgbClr val="E0E0E0"/>
            </a:solidFill>
            <a:prstDash val="solid"/>
          </a:ln>
        </p:spPr>
      </p:sp>
      <p:sp>
        <p:nvSpPr>
          <p:cNvPr id="24" name="Shape 22"/>
          <p:cNvSpPr/>
          <p:nvPr/>
        </p:nvSpPr>
        <p:spPr>
          <a:xfrm>
            <a:off x="256032" y="3593592"/>
            <a:ext cx="8631936" cy="1024128"/>
          </a:xfrm>
          <a:prstGeom prst="rect">
            <a:avLst/>
          </a:prstGeom>
          <a:solidFill>
            <a:srgbClr val="FFFFFF"/>
          </a:solidFill>
          <a:ln w="9525">
            <a:solidFill>
              <a:srgbClr val="E0E0E0"/>
            </a:solidFill>
            <a:prstDash val="solid"/>
          </a:ln>
        </p:spPr>
      </p:sp>
      <p:sp>
        <p:nvSpPr>
          <p:cNvPr id="25" name="Shape 23"/>
          <p:cNvSpPr/>
          <p:nvPr/>
        </p:nvSpPr>
        <p:spPr>
          <a:xfrm>
            <a:off x="320040" y="3703320"/>
            <a:ext cx="822960" cy="219456"/>
          </a:xfrm>
          <a:prstGeom prst="roundRect">
            <a:avLst>
              <a:gd name="adj" fmla="val 16667"/>
            </a:avLst>
          </a:prstGeom>
          <a:solidFill>
            <a:srgbClr val="FFFFFF"/>
          </a:solidFill>
          <a:ln w="19050">
            <a:solidFill>
              <a:srgbClr val="B91C1C"/>
            </a:solidFill>
            <a:prstDash val="solid"/>
          </a:ln>
        </p:spPr>
      </p:sp>
      <p:sp>
        <p:nvSpPr>
          <p:cNvPr id="26" name="Text 24"/>
          <p:cNvSpPr/>
          <p:nvPr/>
        </p:nvSpPr>
        <p:spPr>
          <a:xfrm>
            <a:off x="320040" y="3703320"/>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27" name="Shape 25"/>
          <p:cNvSpPr/>
          <p:nvPr/>
        </p:nvSpPr>
        <p:spPr>
          <a:xfrm>
            <a:off x="1188720" y="3703320"/>
            <a:ext cx="749808" cy="219456"/>
          </a:xfrm>
          <a:prstGeom prst="roundRect">
            <a:avLst>
              <a:gd name="adj" fmla="val 16667"/>
            </a:avLst>
          </a:prstGeom>
          <a:solidFill>
            <a:srgbClr val="FEE2E2"/>
          </a:solidFill>
          <a:ln w="12700">
            <a:solidFill>
              <a:srgbClr val="FEE2E2"/>
            </a:solidFill>
            <a:prstDash val="solid"/>
          </a:ln>
        </p:spPr>
      </p:sp>
      <p:sp>
        <p:nvSpPr>
          <p:cNvPr id="28" name="Text 26"/>
          <p:cNvSpPr/>
          <p:nvPr/>
        </p:nvSpPr>
        <p:spPr>
          <a:xfrm>
            <a:off x="1188720" y="3703320"/>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9" name="Text 27"/>
          <p:cNvSpPr/>
          <p:nvPr/>
        </p:nvSpPr>
        <p:spPr>
          <a:xfrm>
            <a:off x="1993392" y="3666744"/>
            <a:ext cx="6821424" cy="292608"/>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Day 1 communications reception not monitored in real time</a:t>
            </a:r>
            <a:endParaRPr lang="en-US" sz="1150" dirty="0"/>
          </a:p>
        </p:txBody>
      </p:sp>
      <p:sp>
        <p:nvSpPr>
          <p:cNvPr id="30" name="Text 28"/>
          <p:cNvSpPr/>
          <p:nvPr/>
        </p:nvSpPr>
        <p:spPr>
          <a:xfrm>
            <a:off x="320040" y="3995928"/>
            <a:ext cx="4224528" cy="566928"/>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Without real-time monitoring across employee sentiment, media coverage, social reaction, and customer inquiry channels, the team cannot identify and respond to emerging narratives before they escalate into Day 1 crises.</a:t>
            </a:r>
            <a:endParaRPr lang="en-US" sz="950" dirty="0"/>
          </a:p>
        </p:txBody>
      </p:sp>
      <p:sp>
        <p:nvSpPr>
          <p:cNvPr id="31" name="Text 29"/>
          <p:cNvSpPr/>
          <p:nvPr/>
        </p:nvSpPr>
        <p:spPr>
          <a:xfrm>
            <a:off x="4681728" y="3995928"/>
            <a:ext cx="4224528" cy="566928"/>
          </a:xfrm>
          <a:prstGeom prst="rect">
            <a:avLst/>
          </a:prstGeom>
          <a:noFill/>
          <a:ln/>
        </p:spPr>
        <p:txBody>
          <a:bodyPr wrap="square" rtlCol="0" anchor="t"/>
          <a:lstStyle/>
          <a:p>
            <a:pPr marL="0" indent="0">
              <a:buNone/>
            </a:pPr>
            <a:r>
              <a:rPr lang="en-US" sz="950" i="1" dirty="0">
                <a:solidFill>
                  <a:srgbClr val="1A5A72"/>
                </a:solidFill>
                <a:latin typeface="Calibri" pitchFamily="34" charset="0"/>
                <a:ea typeface="Calibri" pitchFamily="34" charset="-122"/>
                <a:cs typeface="Calibri" pitchFamily="34" charset="-120"/>
              </a:rPr>
              <a:t>→ Day 1 monitoring dashboards established for employee sentiment, media tracking, and social listening. Alert thresholds set for volume and sentiment spikes. Named leads for each channel. Any negative spike escalated to Communications Lead within 30 minutes.</a:t>
            </a:r>
            <a:endParaRPr lang="en-US" sz="950" dirty="0"/>
          </a:p>
        </p:txBody>
      </p:sp>
      <p:sp>
        <p:nvSpPr>
          <p:cNvPr id="32" name="Shape 30"/>
          <p:cNvSpPr/>
          <p:nvPr/>
        </p:nvSpPr>
        <p:spPr>
          <a:xfrm>
            <a:off x="4572000" y="3977640"/>
            <a:ext cx="0" cy="603504"/>
          </a:xfrm>
          <a:prstGeom prst="line">
            <a:avLst/>
          </a:prstGeom>
          <a:noFill/>
          <a:ln w="9525">
            <a:solidFill>
              <a:srgbClr val="E0E0E0"/>
            </a:solidFill>
            <a:prstDash val="solid"/>
          </a:ln>
        </p:spPr>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F4A5C"/>
          </a:solidFill>
          <a:ln w="12700">
            <a:solidFill>
              <a:srgbClr val="0F4A5C"/>
            </a:solidFill>
            <a:prstDash val="solid"/>
          </a:ln>
        </p:spPr>
      </p:sp>
      <p:sp>
        <p:nvSpPr>
          <p:cNvPr id="3" name="Shape 1"/>
          <p:cNvSpPr/>
          <p:nvPr/>
        </p:nvSpPr>
        <p:spPr>
          <a:xfrm>
            <a:off x="0" y="1234440"/>
            <a:ext cx="9144000" cy="54864"/>
          </a:xfrm>
          <a:prstGeom prst="rect">
            <a:avLst/>
          </a:prstGeom>
          <a:solidFill>
            <a:srgbClr val="F5A623"/>
          </a:solidFill>
          <a:ln w="12700">
            <a:solidFill>
              <a:srgbClr val="F5A623"/>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5A623"/>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2 of 2</a:t>
            </a:r>
            <a:endParaRPr lang="en-US" sz="2600" dirty="0"/>
          </a:p>
        </p:txBody>
      </p:sp>
      <p:sp>
        <p:nvSpPr>
          <p:cNvPr id="6" name="Shape 4"/>
          <p:cNvSpPr/>
          <p:nvPr/>
        </p:nvSpPr>
        <p:spPr>
          <a:xfrm>
            <a:off x="256032" y="1417320"/>
            <a:ext cx="8631936" cy="1298448"/>
          </a:xfrm>
          <a:prstGeom prst="rect">
            <a:avLst/>
          </a:prstGeom>
          <a:solidFill>
            <a:srgbClr val="FFFFFF"/>
          </a:solidFill>
          <a:ln w="9525">
            <a:solidFill>
              <a:srgbClr val="E0E0E0"/>
            </a:solidFill>
            <a:prstDash val="solid"/>
          </a:ln>
        </p:spPr>
      </p:sp>
      <p:sp>
        <p:nvSpPr>
          <p:cNvPr id="7" name="Shape 5"/>
          <p:cNvSpPr/>
          <p:nvPr/>
        </p:nvSpPr>
        <p:spPr>
          <a:xfrm>
            <a:off x="320040" y="1527048"/>
            <a:ext cx="822960" cy="219456"/>
          </a:xfrm>
          <a:prstGeom prst="roundRect">
            <a:avLst>
              <a:gd name="adj" fmla="val 16667"/>
            </a:avLst>
          </a:prstGeom>
          <a:solidFill>
            <a:srgbClr val="FFFFFF"/>
          </a:solidFill>
          <a:ln w="19050">
            <a:solidFill>
              <a:srgbClr val="1D4ED8"/>
            </a:solidFill>
            <a:prstDash val="solid"/>
          </a:ln>
        </p:spPr>
      </p:sp>
      <p:sp>
        <p:nvSpPr>
          <p:cNvPr id="8" name="Text 6"/>
          <p:cNvSpPr/>
          <p:nvPr/>
        </p:nvSpPr>
        <p:spPr>
          <a:xfrm>
            <a:off x="320040" y="1527048"/>
            <a:ext cx="822960" cy="219456"/>
          </a:xfrm>
          <a:prstGeom prst="rect">
            <a:avLst/>
          </a:prstGeom>
          <a:noFill/>
          <a:ln/>
        </p:spPr>
        <p:txBody>
          <a:bodyPr wrap="square" rtlCol="0" anchor="ctr"/>
          <a:lstStyle/>
          <a:p>
            <a:pPr marL="0" indent="0" algn="ctr">
              <a:buNone/>
            </a:pPr>
            <a:r>
              <a:rPr lang="en-US" sz="900" b="1" dirty="0">
                <a:solidFill>
                  <a:srgbClr val="1D4ED8"/>
                </a:solidFill>
                <a:latin typeface="Calibri" pitchFamily="34" charset="0"/>
                <a:ea typeface="Calibri" pitchFamily="34" charset="-122"/>
                <a:cs typeface="Calibri" pitchFamily="34" charset="-120"/>
              </a:rPr>
              <a:t>Dependency</a:t>
            </a:r>
            <a:endParaRPr lang="en-US" sz="900" dirty="0"/>
          </a:p>
        </p:txBody>
      </p:sp>
      <p:sp>
        <p:nvSpPr>
          <p:cNvPr id="9" name="Shape 7"/>
          <p:cNvSpPr/>
          <p:nvPr/>
        </p:nvSpPr>
        <p:spPr>
          <a:xfrm>
            <a:off x="1188720" y="1527048"/>
            <a:ext cx="749808" cy="219456"/>
          </a:xfrm>
          <a:prstGeom prst="roundRect">
            <a:avLst>
              <a:gd name="adj" fmla="val 16667"/>
            </a:avLst>
          </a:prstGeom>
          <a:solidFill>
            <a:srgbClr val="FEE2E2"/>
          </a:solidFill>
          <a:ln w="12700">
            <a:solidFill>
              <a:srgbClr val="FEE2E2"/>
            </a:solidFill>
            <a:prstDash val="solid"/>
          </a:ln>
        </p:spPr>
      </p:sp>
      <p:sp>
        <p:nvSpPr>
          <p:cNvPr id="10" name="Text 8"/>
          <p:cNvSpPr/>
          <p:nvPr/>
        </p:nvSpPr>
        <p:spPr>
          <a:xfrm>
            <a:off x="1188720" y="1527048"/>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90472"/>
            <a:ext cx="6821424" cy="292608"/>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Executive message discipline breaks down during Day 1 media or employee interactions</a:t>
            </a:r>
            <a:endParaRPr lang="en-US" sz="1150" dirty="0"/>
          </a:p>
        </p:txBody>
      </p:sp>
      <p:sp>
        <p:nvSpPr>
          <p:cNvPr id="12" name="Text 10"/>
          <p:cNvSpPr/>
          <p:nvPr/>
        </p:nvSpPr>
        <p:spPr>
          <a:xfrm>
            <a:off x="320040" y="1819656"/>
            <a:ext cx="4224528" cy="841248"/>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Any executive who goes off-message on Day 1 — whether in a media interview, town hall Q&amp;A, or hallway conversation — can create a news cycle or employee relations issue that drowns out the planned narrative. The stakes are highest in the first 24 hours.</a:t>
            </a:r>
            <a:endParaRPr lang="en-US" sz="950" dirty="0"/>
          </a:p>
        </p:txBody>
      </p:sp>
      <p:sp>
        <p:nvSpPr>
          <p:cNvPr id="13" name="Text 11"/>
          <p:cNvSpPr/>
          <p:nvPr/>
        </p:nvSpPr>
        <p:spPr>
          <a:xfrm>
            <a:off x="4681728" y="1819656"/>
            <a:ext cx="4224528" cy="841248"/>
          </a:xfrm>
          <a:prstGeom prst="rect">
            <a:avLst/>
          </a:prstGeom>
          <a:noFill/>
          <a:ln/>
        </p:spPr>
        <p:txBody>
          <a:bodyPr wrap="square" rtlCol="0" anchor="t"/>
          <a:lstStyle/>
          <a:p>
            <a:pPr marL="0" indent="0">
              <a:buNone/>
            </a:pPr>
            <a:r>
              <a:rPr lang="en-US" sz="950" i="1" dirty="0">
                <a:solidFill>
                  <a:srgbClr val="1A5A72"/>
                </a:solidFill>
                <a:latin typeface="Calibri" pitchFamily="34" charset="0"/>
                <a:ea typeface="Calibri" pitchFamily="34" charset="-122"/>
                <a:cs typeface="Calibri" pitchFamily="34" charset="-120"/>
              </a:rPr>
              <a:t>→ Brief every Day 1 executive individually — not as a group. Each executive gets a custom briefing card, their three approved messages, and two examples of how to bridge off-topic questions. Communications Lead on standby for real-time coaching throughout Day 1.</a:t>
            </a:r>
            <a:endParaRPr lang="en-US" sz="950" dirty="0"/>
          </a:p>
        </p:txBody>
      </p:sp>
      <p:sp>
        <p:nvSpPr>
          <p:cNvPr id="14" name="Shape 12"/>
          <p:cNvSpPr/>
          <p:nvPr/>
        </p:nvSpPr>
        <p:spPr>
          <a:xfrm>
            <a:off x="4572000" y="1801368"/>
            <a:ext cx="0" cy="877824"/>
          </a:xfrm>
          <a:prstGeom prst="line">
            <a:avLst/>
          </a:prstGeom>
          <a:noFill/>
          <a:ln w="9525">
            <a:solidFill>
              <a:srgbClr val="E0E0E0"/>
            </a:solidFill>
            <a:prstDash val="solid"/>
          </a:ln>
        </p:spPr>
      </p:sp>
      <p:sp>
        <p:nvSpPr>
          <p:cNvPr id="15" name="Shape 13"/>
          <p:cNvSpPr/>
          <p:nvPr/>
        </p:nvSpPr>
        <p:spPr>
          <a:xfrm>
            <a:off x="256032" y="2843784"/>
            <a:ext cx="8631936" cy="1298448"/>
          </a:xfrm>
          <a:prstGeom prst="rect">
            <a:avLst/>
          </a:prstGeom>
          <a:solidFill>
            <a:srgbClr val="FFFFFF"/>
          </a:solidFill>
          <a:ln w="9525">
            <a:solidFill>
              <a:srgbClr val="E0E0E0"/>
            </a:solidFill>
            <a:prstDash val="solid"/>
          </a:ln>
        </p:spPr>
      </p:sp>
      <p:sp>
        <p:nvSpPr>
          <p:cNvPr id="16" name="Shape 14"/>
          <p:cNvSpPr/>
          <p:nvPr/>
        </p:nvSpPr>
        <p:spPr>
          <a:xfrm>
            <a:off x="320040" y="2953512"/>
            <a:ext cx="822960" cy="219456"/>
          </a:xfrm>
          <a:prstGeom prst="roundRect">
            <a:avLst>
              <a:gd name="adj" fmla="val 16667"/>
            </a:avLst>
          </a:prstGeom>
          <a:solidFill>
            <a:srgbClr val="FFFFFF"/>
          </a:solidFill>
          <a:ln w="19050">
            <a:solidFill>
              <a:srgbClr val="B91C1C"/>
            </a:solidFill>
            <a:prstDash val="solid"/>
          </a:ln>
        </p:spPr>
      </p:sp>
      <p:sp>
        <p:nvSpPr>
          <p:cNvPr id="17" name="Text 15"/>
          <p:cNvSpPr/>
          <p:nvPr/>
        </p:nvSpPr>
        <p:spPr>
          <a:xfrm>
            <a:off x="320040" y="2953512"/>
            <a:ext cx="822960"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Risk</a:t>
            </a:r>
            <a:endParaRPr lang="en-US" sz="900" dirty="0"/>
          </a:p>
        </p:txBody>
      </p:sp>
      <p:sp>
        <p:nvSpPr>
          <p:cNvPr id="18" name="Shape 16"/>
          <p:cNvSpPr/>
          <p:nvPr/>
        </p:nvSpPr>
        <p:spPr>
          <a:xfrm>
            <a:off x="1188720" y="2953512"/>
            <a:ext cx="749808" cy="219456"/>
          </a:xfrm>
          <a:prstGeom prst="roundRect">
            <a:avLst>
              <a:gd name="adj" fmla="val 16667"/>
            </a:avLst>
          </a:prstGeom>
          <a:solidFill>
            <a:srgbClr val="FEE2E2"/>
          </a:solidFill>
          <a:ln w="12700">
            <a:solidFill>
              <a:srgbClr val="FEE2E2"/>
            </a:solidFill>
            <a:prstDash val="solid"/>
          </a:ln>
        </p:spPr>
      </p:sp>
      <p:sp>
        <p:nvSpPr>
          <p:cNvPr id="19" name="Text 17"/>
          <p:cNvSpPr/>
          <p:nvPr/>
        </p:nvSpPr>
        <p:spPr>
          <a:xfrm>
            <a:off x="1188720" y="2953512"/>
            <a:ext cx="749808" cy="219456"/>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20" name="Text 18"/>
          <p:cNvSpPr/>
          <p:nvPr/>
        </p:nvSpPr>
        <p:spPr>
          <a:xfrm>
            <a:off x="1993392" y="2916936"/>
            <a:ext cx="6821424" cy="292608"/>
          </a:xfrm>
          <a:prstGeom prst="rect">
            <a:avLst/>
          </a:prstGeom>
          <a:noFill/>
          <a:ln/>
        </p:spPr>
        <p:txBody>
          <a:bodyPr wrap="square" rtlCol="0" anchor="ctr"/>
          <a:lstStyle/>
          <a:p>
            <a:pPr marL="0" indent="0">
              <a:buNone/>
            </a:pPr>
            <a:r>
              <a:rPr lang="en-US" sz="1150" b="1" dirty="0">
                <a:solidFill>
                  <a:srgbClr val="0F4A5C"/>
                </a:solidFill>
                <a:latin typeface="Cambria" pitchFamily="34" charset="0"/>
                <a:ea typeface="Cambria" pitchFamily="34" charset="-122"/>
                <a:cs typeface="Cambria" pitchFamily="34" charset="-120"/>
              </a:rPr>
              <a:t>Top 20 strategic accounts not reached with personal outreach on Day 1</a:t>
            </a:r>
            <a:endParaRPr lang="en-US" sz="1150" dirty="0"/>
          </a:p>
        </p:txBody>
      </p:sp>
      <p:sp>
        <p:nvSpPr>
          <p:cNvPr id="21" name="Text 19"/>
          <p:cNvSpPr/>
          <p:nvPr/>
        </p:nvSpPr>
        <p:spPr>
          <a:xfrm>
            <a:off x="320040" y="3246120"/>
            <a:ext cx="4224528" cy="841248"/>
          </a:xfrm>
          <a:prstGeom prst="rect">
            <a:avLst/>
          </a:prstGeom>
          <a:noFill/>
          <a:ln/>
        </p:spPr>
        <p:txBody>
          <a:bodyPr wrap="square" rtlCol="0" anchor="t"/>
          <a:lstStyle/>
          <a:p>
            <a:pPr marL="0" indent="0">
              <a:buNone/>
            </a:pPr>
            <a:r>
              <a:rPr lang="en-US" sz="950" dirty="0">
                <a:solidFill>
                  <a:srgbClr val="0A2A35"/>
                </a:solidFill>
                <a:latin typeface="Calibri" pitchFamily="34" charset="0"/>
                <a:ea typeface="Calibri" pitchFamily="34" charset="-122"/>
                <a:cs typeface="Calibri" pitchFamily="34" charset="-120"/>
              </a:rPr>
              <a:t>Customers who learn of the transaction through press or social media before receiving a personal call from their account owner are significantly more likely to flag the deal as a disruption risk. Delayed personal outreach is the single most common source of customer churn in M&amp;A.</a:t>
            </a:r>
            <a:endParaRPr lang="en-US" sz="950" dirty="0"/>
          </a:p>
        </p:txBody>
      </p:sp>
      <p:sp>
        <p:nvSpPr>
          <p:cNvPr id="22" name="Text 20"/>
          <p:cNvSpPr/>
          <p:nvPr/>
        </p:nvSpPr>
        <p:spPr>
          <a:xfrm>
            <a:off x="4681728" y="3246120"/>
            <a:ext cx="4224528" cy="841248"/>
          </a:xfrm>
          <a:prstGeom prst="rect">
            <a:avLst/>
          </a:prstGeom>
          <a:noFill/>
          <a:ln/>
        </p:spPr>
        <p:txBody>
          <a:bodyPr wrap="square" rtlCol="0" anchor="t"/>
          <a:lstStyle/>
          <a:p>
            <a:pPr marL="0" indent="0">
              <a:buNone/>
            </a:pPr>
            <a:r>
              <a:rPr lang="en-US" sz="950" i="1" dirty="0">
                <a:solidFill>
                  <a:srgbClr val="1A5A72"/>
                </a:solidFill>
                <a:latin typeface="Calibri" pitchFamily="34" charset="0"/>
                <a:ea typeface="Calibri" pitchFamily="34" charset="-122"/>
                <a:cs typeface="Calibri" pitchFamily="34" charset="-120"/>
              </a:rPr>
              <a:t>→ Brief sales leadership on customer communication strategy and talking points before Day 1 customer calls. Coordinate scheduling so every top 20 account receives a personal call on Day 1 or Day 2. Communications Lead provides real-time support for escalated customer concerns.</a:t>
            </a:r>
            <a:endParaRPr lang="en-US" sz="950" dirty="0"/>
          </a:p>
        </p:txBody>
      </p:sp>
      <p:sp>
        <p:nvSpPr>
          <p:cNvPr id="23" name="Shape 21"/>
          <p:cNvSpPr/>
          <p:nvPr/>
        </p:nvSpPr>
        <p:spPr>
          <a:xfrm>
            <a:off x="4572000" y="3227832"/>
            <a:ext cx="0" cy="877824"/>
          </a:xfrm>
          <a:prstGeom prst="line">
            <a:avLst/>
          </a:prstGeom>
          <a:noFill/>
          <a:ln w="9525">
            <a:solidFill>
              <a:srgbClr val="E0E0E0"/>
            </a:solidFill>
            <a:prstDash val="solid"/>
          </a:ln>
        </p:spPr>
      </p:sp>
      <p:sp>
        <p:nvSpPr>
          <p:cNvPr id="24" name="Text 22"/>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25" name="Text 23"/>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4A5C"/>
        </a:solidFill>
        <a:effectLst/>
      </p:bgPr>
    </p:bg>
    <p:spTree>
      <p:nvGrpSpPr>
        <p:cNvPr id="1" name=""/>
        <p:cNvGrpSpPr/>
        <p:nvPr/>
      </p:nvGrpSpPr>
      <p:grpSpPr>
        <a:xfrm>
          <a:off x="0" y="0"/>
          <a:ext cx="0" cy="0"/>
          <a:chOff x="0" y="0"/>
          <a:chExt cx="0" cy="0"/>
        </a:xfrm>
      </p:grpSpPr>
      <p:sp>
        <p:nvSpPr>
          <p:cNvPr id="2" name="Text 0"/>
          <p:cNvSpPr/>
          <p:nvPr/>
        </p:nvSpPr>
        <p:spPr>
          <a:xfrm>
            <a:off x="1" y="1371600"/>
            <a:ext cx="9144000" cy="822960"/>
          </a:xfrm>
          <a:prstGeom prst="rect">
            <a:avLst/>
          </a:prstGeom>
          <a:noFill/>
          <a:ln/>
        </p:spPr>
        <p:txBody>
          <a:bodyPr wrap="square"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Communications is Day 1 Ready and Executing.</a:t>
            </a:r>
            <a:endParaRPr lang="en-US" sz="3000" dirty="0"/>
          </a:p>
        </p:txBody>
      </p:sp>
      <p:sp>
        <p:nvSpPr>
          <p:cNvPr id="3" name="Shape 1"/>
          <p:cNvSpPr/>
          <p:nvPr/>
        </p:nvSpPr>
        <p:spPr>
          <a:xfrm>
            <a:off x="548640" y="2304288"/>
            <a:ext cx="8046720" cy="50292"/>
          </a:xfrm>
          <a:prstGeom prst="rect">
            <a:avLst/>
          </a:prstGeom>
          <a:solidFill>
            <a:srgbClr val="F5A623"/>
          </a:solidFill>
          <a:ln w="12700">
            <a:solidFill>
              <a:srgbClr val="F5A623"/>
            </a:solidFill>
            <a:prstDash val="solid"/>
          </a:ln>
        </p:spPr>
      </p:sp>
      <p:sp>
        <p:nvSpPr>
          <p:cNvPr id="4" name="Text 2"/>
          <p:cNvSpPr/>
          <p:nvPr/>
        </p:nvSpPr>
        <p:spPr>
          <a:xfrm>
            <a:off x="548640" y="2487168"/>
            <a:ext cx="8046720" cy="548640"/>
          </a:xfrm>
          <a:prstGeom prst="rect">
            <a:avLst/>
          </a:prstGeom>
          <a:noFill/>
          <a:ln/>
        </p:spPr>
        <p:txBody>
          <a:bodyPr wrap="square" rtlCol="0" anchor="ctr"/>
          <a:lstStyle/>
          <a:p>
            <a:pPr marL="0" indent="0" algn="ctr">
              <a:buNone/>
            </a:pPr>
            <a:r>
              <a:rPr lang="en-US" sz="2600" b="1" kern="0" spc="800" dirty="0">
                <a:solidFill>
                  <a:srgbClr val="FFFFFF"/>
                </a:solidFill>
                <a:latin typeface="Cambria" pitchFamily="34" charset="0"/>
                <a:ea typeface="Cambria" pitchFamily="34" charset="-122"/>
                <a:cs typeface="Cambria" pitchFamily="34" charset="-120"/>
              </a:rPr>
              <a:t>100-DAY ADVISORS</a:t>
            </a:r>
            <a:endParaRPr lang="en-US" sz="2600" dirty="0"/>
          </a:p>
        </p:txBody>
      </p:sp>
      <p:sp>
        <p:nvSpPr>
          <p:cNvPr id="5" name="Text 3"/>
          <p:cNvSpPr/>
          <p:nvPr/>
        </p:nvSpPr>
        <p:spPr>
          <a:xfrm>
            <a:off x="548640" y="3063240"/>
            <a:ext cx="8046720" cy="320040"/>
          </a:xfrm>
          <a:prstGeom prst="rect">
            <a:avLst/>
          </a:prstGeom>
          <a:noFill/>
          <a:ln/>
        </p:spPr>
        <p:txBody>
          <a:bodyPr wrap="square" rtlCol="0" anchor="ctr"/>
          <a:lstStyle/>
          <a:p>
            <a:pPr marL="0" indent="0" algn="ctr">
              <a:buNone/>
            </a:pPr>
            <a:r>
              <a:rPr lang="en-US" sz="1400" i="1" dirty="0">
                <a:solidFill>
                  <a:srgbClr val="F5A623"/>
                </a:solidFill>
                <a:latin typeface="Cambria" pitchFamily="34" charset="0"/>
                <a:ea typeface="Cambria" pitchFamily="34" charset="-122"/>
                <a:cs typeface="Cambria" pitchFamily="34" charset="-120"/>
              </a:rPr>
              <a:t>Accelerating M&amp;A Integrations</a:t>
            </a:r>
            <a:endParaRPr lang="en-US" sz="1400" dirty="0"/>
          </a:p>
        </p:txBody>
      </p:sp>
      <p:sp>
        <p:nvSpPr>
          <p:cNvPr id="6" name="Text 4"/>
          <p:cNvSpPr/>
          <p:nvPr/>
        </p:nvSpPr>
        <p:spPr>
          <a:xfrm>
            <a:off x="548640" y="3493008"/>
            <a:ext cx="8046720" cy="2743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mandaplaybook.com</a:t>
            </a:r>
            <a:endParaRPr lang="en-US" sz="1200" dirty="0"/>
          </a:p>
        </p:txBody>
      </p:sp>
      <p:sp>
        <p:nvSpPr>
          <p:cNvPr id="7" name="Text 5"/>
          <p:cNvSpPr/>
          <p:nvPr/>
        </p:nvSpPr>
        <p:spPr>
          <a:xfrm>
            <a:off x="548640" y="3785616"/>
            <a:ext cx="8046720" cy="256032"/>
          </a:xfrm>
          <a:prstGeom prst="rect">
            <a:avLst/>
          </a:prstGeom>
          <a:noFill/>
          <a:ln/>
        </p:spPr>
        <p:txBody>
          <a:bodyPr wrap="square" rtlCol="0" anchor="ctr"/>
          <a:lstStyle/>
          <a:p>
            <a:pPr marL="0" indent="0" algn="ctr">
              <a:buNone/>
            </a:pPr>
            <a:r>
              <a:rPr lang="en-US" sz="1100" dirty="0">
                <a:solidFill>
                  <a:srgbClr val="C8EEFF"/>
                </a:solidFill>
                <a:latin typeface="Calibri" pitchFamily="34" charset="0"/>
                <a:ea typeface="Calibri" pitchFamily="34" charset="-122"/>
                <a:cs typeface="Calibri" pitchFamily="34" charset="-120"/>
              </a:rPr>
              <a:t>inquiries@100dayadvisors.com</a:t>
            </a:r>
            <a:endParaRPr lang="en-US" sz="1100" dirty="0"/>
          </a:p>
        </p:txBody>
      </p:sp>
      <p:sp>
        <p:nvSpPr>
          <p:cNvPr id="8" name="Text 6"/>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C8EEFF"/>
                </a:solidFill>
                <a:latin typeface="Calibri" pitchFamily="34" charset="0"/>
                <a:ea typeface="Calibri" pitchFamily="34" charset="-122"/>
                <a:cs typeface="Calibri" pitchFamily="34" charset="-120"/>
              </a:rPr>
              <a:t>© 100-Day Advisors  ·  MandAPlaybook.com</a:t>
            </a:r>
            <a:endParaRPr lang="en-US" sz="700" dirty="0"/>
          </a:p>
        </p:txBody>
      </p:sp>
      <p:sp>
        <p:nvSpPr>
          <p:cNvPr id="9" name="Text 7"/>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C8EEFF"/>
                </a:solidFill>
                <a:latin typeface="Calibri" pitchFamily="34" charset="0"/>
                <a:ea typeface="Calibri" pitchFamily="34" charset="-122"/>
                <a:cs typeface="Calibri" pitchFamily="34" charset="-120"/>
              </a:rPr>
              <a:t>9</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1947</Words>
  <Application>Microsoft Macintosh PowerPoint</Application>
  <PresentationFormat>On-screen Show (16:9)</PresentationFormat>
  <Paragraphs>222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Communications Day 1 Readiness</dc:title>
  <dc:subject>PptxGenJS Presentation</dc:subject>
  <dc:creator>PptxGenJS</dc:creator>
  <cp:lastModifiedBy>JOE ABERGER</cp:lastModifiedBy>
  <cp:revision>3</cp:revision>
  <dcterms:created xsi:type="dcterms:W3CDTF">2026-06-27T15:01:49Z</dcterms:created>
  <dcterms:modified xsi:type="dcterms:W3CDTF">2026-06-27T15:35:41Z</dcterms:modified>
</cp:coreProperties>
</file>